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91"/>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19" r:id="rId44"/>
    <p:sldId id="320" r:id="rId45"/>
    <p:sldId id="332" r:id="rId46"/>
    <p:sldId id="333" r:id="rId47"/>
    <p:sldId id="334" r:id="rId48"/>
    <p:sldId id="335" r:id="rId49"/>
    <p:sldId id="336" r:id="rId50"/>
    <p:sldId id="337" r:id="rId51"/>
    <p:sldId id="294" r:id="rId52"/>
    <p:sldId id="297" r:id="rId53"/>
    <p:sldId id="298" r:id="rId54"/>
    <p:sldId id="299" r:id="rId55"/>
    <p:sldId id="295" r:id="rId56"/>
    <p:sldId id="258" r:id="rId57"/>
    <p:sldId id="259" r:id="rId58"/>
    <p:sldId id="260" r:id="rId59"/>
    <p:sldId id="261" r:id="rId60"/>
    <p:sldId id="263" r:id="rId61"/>
    <p:sldId id="262" r:id="rId62"/>
    <p:sldId id="264" r:id="rId63"/>
    <p:sldId id="265" r:id="rId64"/>
    <p:sldId id="275" r:id="rId65"/>
    <p:sldId id="266" r:id="rId66"/>
    <p:sldId id="267" r:id="rId67"/>
    <p:sldId id="268" r:id="rId68"/>
    <p:sldId id="269" r:id="rId69"/>
    <p:sldId id="270" r:id="rId70"/>
    <p:sldId id="271" r:id="rId71"/>
    <p:sldId id="272" r:id="rId72"/>
    <p:sldId id="274" r:id="rId73"/>
    <p:sldId id="273" r:id="rId74"/>
    <p:sldId id="276" r:id="rId75"/>
    <p:sldId id="277" r:id="rId76"/>
    <p:sldId id="278" r:id="rId77"/>
    <p:sldId id="279" r:id="rId78"/>
    <p:sldId id="280" r:id="rId79"/>
    <p:sldId id="361" r:id="rId80"/>
    <p:sldId id="362" r:id="rId81"/>
    <p:sldId id="281" r:id="rId82"/>
    <p:sldId id="325" r:id="rId83"/>
    <p:sldId id="326" r:id="rId84"/>
    <p:sldId id="327" r:id="rId85"/>
    <p:sldId id="328" r:id="rId86"/>
    <p:sldId id="368" r:id="rId87"/>
    <p:sldId id="366" r:id="rId88"/>
    <p:sldId id="367" r:id="rId89"/>
    <p:sldId id="365"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4378"/>
  </p:normalViewPr>
  <p:slideViewPr>
    <p:cSldViewPr snapToGrid="0" snapToObjects="1">
      <p:cViewPr varScale="1">
        <p:scale>
          <a:sx n="55" d="100"/>
          <a:sy n="55" d="100"/>
        </p:scale>
        <p:origin x="1314"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är</a:t>
            </a:r>
            <a:r>
              <a:rPr lang="en-US" dirty="0" smtClean="0"/>
              <a:t> </a:t>
            </a:r>
            <a:r>
              <a:rPr lang="en-US" dirty="0" err="1" smtClean="0"/>
              <a:t>dagens</a:t>
            </a:r>
            <a:r>
              <a:rPr lang="en-US" dirty="0" smtClean="0"/>
              <a:t> agenda.</a:t>
            </a:r>
          </a:p>
          <a:p>
            <a:endParaRPr lang="en-US" dirty="0" smtClean="0"/>
          </a:p>
          <a:p>
            <a:r>
              <a:rPr lang="en-US" dirty="0" smtClean="0"/>
              <a:t>Vi</a:t>
            </a:r>
            <a:r>
              <a:rPr lang="en-US" baseline="0" dirty="0" smtClean="0"/>
              <a:t> </a:t>
            </a:r>
            <a:r>
              <a:rPr lang="en-US" baseline="0" dirty="0" err="1" smtClean="0"/>
              <a:t>börjar</a:t>
            </a:r>
            <a:r>
              <a:rPr lang="en-US" baseline="0" dirty="0" smtClean="0"/>
              <a:t> med </a:t>
            </a:r>
            <a:r>
              <a:rPr lang="en-US" baseline="0" dirty="0" err="1" smtClean="0"/>
              <a:t>att</a:t>
            </a:r>
            <a:r>
              <a:rPr lang="en-US" baseline="0" dirty="0" smtClean="0"/>
              <a:t> </a:t>
            </a:r>
            <a:r>
              <a:rPr lang="en-US" baseline="0" dirty="0" err="1" smtClean="0"/>
              <a:t>berätta</a:t>
            </a:r>
            <a:r>
              <a:rPr lang="en-US" baseline="0" dirty="0" smtClean="0"/>
              <a:t> </a:t>
            </a:r>
            <a:r>
              <a:rPr lang="en-US" baseline="0" dirty="0" err="1" smtClean="0"/>
              <a:t>varför</a:t>
            </a:r>
            <a:r>
              <a:rPr lang="en-US" baseline="0" dirty="0" smtClean="0"/>
              <a:t> </a:t>
            </a:r>
            <a:r>
              <a:rPr lang="en-US" baseline="0" dirty="0" err="1" smtClean="0"/>
              <a:t>vårt</a:t>
            </a:r>
            <a:r>
              <a:rPr lang="en-US" baseline="0" dirty="0" smtClean="0"/>
              <a:t> </a:t>
            </a:r>
            <a:r>
              <a:rPr lang="en-US" baseline="0" dirty="0" err="1" smtClean="0"/>
              <a:t>exjobb</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intresse</a:t>
            </a:r>
            <a:r>
              <a:rPr lang="en-US" baseline="0" dirty="0" smtClean="0"/>
              <a:t>, </a:t>
            </a:r>
            <a:r>
              <a:rPr lang="en-US" baseline="0" dirty="0" err="1" smtClean="0"/>
              <a:t>och</a:t>
            </a:r>
            <a:r>
              <a:rPr lang="en-US" baseline="0" dirty="0" smtClean="0"/>
              <a:t> </a:t>
            </a:r>
            <a:r>
              <a:rPr lang="en-US" baseline="0" dirty="0" err="1" smtClean="0"/>
              <a:t>vad</a:t>
            </a:r>
            <a:r>
              <a:rPr lang="en-US" baseline="0" dirty="0" smtClean="0"/>
              <a:t> </a:t>
            </a:r>
            <a:r>
              <a:rPr lang="en-US" baseline="0" dirty="0" err="1" smtClean="0"/>
              <a:t>målet</a:t>
            </a:r>
            <a:r>
              <a:rPr lang="en-US" baseline="0" dirty="0" smtClean="0"/>
              <a:t> </a:t>
            </a:r>
            <a:r>
              <a:rPr lang="en-US" baseline="0" dirty="0" err="1" smtClean="0"/>
              <a:t>har</a:t>
            </a:r>
            <a:r>
              <a:rPr lang="en-US" baseline="0" dirty="0" smtClean="0"/>
              <a:t> </a:t>
            </a:r>
            <a:r>
              <a:rPr lang="en-US" baseline="0" dirty="0" err="1" smtClean="0"/>
              <a:t>varit</a:t>
            </a:r>
            <a:r>
              <a:rPr lang="en-US" baseline="0" dirty="0" smtClean="0"/>
              <a:t>, </a:t>
            </a:r>
            <a:r>
              <a:rPr lang="en-US" baseline="0" dirty="0" err="1" smtClean="0"/>
              <a:t>och</a:t>
            </a:r>
            <a:r>
              <a:rPr lang="en-US" baseline="0" dirty="0" smtClean="0"/>
              <a:t> </a:t>
            </a:r>
            <a:r>
              <a:rPr lang="en-US" baseline="0" dirty="0" err="1" smtClean="0"/>
              <a:t>berör</a:t>
            </a:r>
            <a:r>
              <a:rPr lang="en-US" baseline="0" dirty="0" smtClean="0"/>
              <a:t> </a:t>
            </a:r>
            <a:r>
              <a:rPr lang="en-US" baseline="0" dirty="0" err="1" smtClean="0"/>
              <a:t>då</a:t>
            </a:r>
            <a:r>
              <a:rPr lang="en-US" baseline="0" dirty="0" smtClean="0"/>
              <a:t> </a:t>
            </a:r>
            <a:r>
              <a:rPr lang="en-US" baseline="0" dirty="0" err="1" smtClean="0"/>
              <a:t>även</a:t>
            </a:r>
            <a:r>
              <a:rPr lang="en-US" baseline="0" dirty="0" smtClean="0"/>
              <a:t> lite </a:t>
            </a:r>
            <a:r>
              <a:rPr lang="en-US" baseline="0" dirty="0" err="1" smtClean="0"/>
              <a:t>av</a:t>
            </a:r>
            <a:r>
              <a:rPr lang="en-US" baseline="0" dirty="0" smtClean="0"/>
              <a:t> </a:t>
            </a:r>
            <a:r>
              <a:rPr lang="en-US" baseline="0" dirty="0" err="1" smtClean="0"/>
              <a:t>tidigare</a:t>
            </a:r>
            <a:r>
              <a:rPr lang="en-US" baseline="0" dirty="0" smtClean="0"/>
              <a:t> men </a:t>
            </a:r>
            <a:r>
              <a:rPr lang="en-US" baseline="0" dirty="0" err="1" smtClean="0"/>
              <a:t>relaterade</a:t>
            </a:r>
            <a:r>
              <a:rPr lang="en-US" baseline="0" dirty="0" smtClean="0"/>
              <a:t> </a:t>
            </a:r>
            <a:r>
              <a:rPr lang="en-US" baseline="0" dirty="0" err="1" smtClean="0"/>
              <a:t>arbeten</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beskriver</a:t>
            </a:r>
            <a:r>
              <a:rPr lang="en-US" baseline="0" dirty="0" smtClean="0"/>
              <a:t> vi de </a:t>
            </a:r>
            <a:r>
              <a:rPr lang="en-US" baseline="0" dirty="0" err="1" smtClean="0"/>
              <a:t>förutsättningar</a:t>
            </a:r>
            <a:r>
              <a:rPr lang="en-US" baseline="0" dirty="0" smtClean="0"/>
              <a:t> </a:t>
            </a:r>
            <a:r>
              <a:rPr lang="en-US" baseline="0" dirty="0" err="1" smtClean="0"/>
              <a:t>som</a:t>
            </a:r>
            <a:r>
              <a:rPr lang="en-US" baseline="0" dirty="0" smtClean="0"/>
              <a:t> vi </a:t>
            </a:r>
            <a:r>
              <a:rPr lang="en-US" baseline="0" dirty="0" err="1" smtClean="0"/>
              <a:t>antar</a:t>
            </a:r>
            <a:r>
              <a:rPr lang="en-US" baseline="0" dirty="0" smtClean="0"/>
              <a:t> </a:t>
            </a:r>
            <a:r>
              <a:rPr lang="en-US" baseline="0" dirty="0" err="1" smtClean="0"/>
              <a:t>råder</a:t>
            </a:r>
            <a:r>
              <a:rPr lang="en-US" baseline="0" dirty="0" smtClean="0"/>
              <a:t>, </a:t>
            </a:r>
            <a:r>
              <a:rPr lang="en-US" baseline="0" dirty="0" err="1" smtClean="0"/>
              <a:t>angående</a:t>
            </a:r>
            <a:r>
              <a:rPr lang="en-US" baseline="0" dirty="0" smtClean="0"/>
              <a:t> </a:t>
            </a:r>
            <a:r>
              <a:rPr lang="en-US" baseline="0" dirty="0" err="1" smtClean="0"/>
              <a:t>exekveringsmiljö</a:t>
            </a:r>
            <a:r>
              <a:rPr lang="en-US" baseline="0" dirty="0" smtClean="0"/>
              <a:t> </a:t>
            </a:r>
            <a:r>
              <a:rPr lang="en-US" baseline="0" dirty="0" err="1" smtClean="0"/>
              <a:t>samt</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inträffa</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beskriver</a:t>
            </a:r>
            <a:r>
              <a:rPr lang="en-US" baseline="0" dirty="0" smtClean="0"/>
              <a:t> vi en </a:t>
            </a:r>
            <a:r>
              <a:rPr lang="en-US" baseline="0" dirty="0" err="1" smtClean="0"/>
              <a:t>tillförlitlighetsmodell</a:t>
            </a:r>
            <a:r>
              <a:rPr lang="en-US" baseline="0" dirty="0" smtClean="0"/>
              <a:t> </a:t>
            </a:r>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nod </a:t>
            </a:r>
            <a:r>
              <a:rPr lang="en-US" baseline="0" dirty="0" err="1" smtClean="0"/>
              <a:t>och</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a:t>
            </a:r>
            <a:r>
              <a:rPr lang="en-US" baseline="0" dirty="0" err="1" smtClean="0"/>
              <a:t>flera</a:t>
            </a:r>
            <a:r>
              <a:rPr lang="en-US" baseline="0" dirty="0" smtClean="0"/>
              <a:t> </a:t>
            </a:r>
            <a:r>
              <a:rPr lang="en-US" baseline="0" dirty="0" err="1" smtClean="0"/>
              <a:t>noder</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kommer</a:t>
            </a:r>
            <a:r>
              <a:rPr lang="en-US" baseline="0" dirty="0" smtClean="0"/>
              <a:t> vi in </a:t>
            </a:r>
            <a:r>
              <a:rPr lang="en-US" baseline="0" dirty="0" err="1" smtClean="0"/>
              <a:t>på</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a:t>
            </a:r>
            <a:r>
              <a:rPr lang="en-US" baseline="0" dirty="0" smtClean="0"/>
              <a:t> </a:t>
            </a:r>
            <a:r>
              <a:rPr lang="en-US" baseline="0" dirty="0" err="1" smtClean="0"/>
              <a:t>tillförse</a:t>
            </a:r>
            <a:r>
              <a:rPr lang="en-US" baseline="0" dirty="0" smtClean="0"/>
              <a:t> en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tillförlitligheten</a:t>
            </a:r>
            <a:r>
              <a:rPr lang="en-US" baseline="0" dirty="0" smtClean="0"/>
              <a:t> </a:t>
            </a:r>
            <a:r>
              <a:rPr lang="en-US" baseline="0" dirty="0" err="1" smtClean="0"/>
              <a:t>tillgodoses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fel</a:t>
            </a:r>
            <a:r>
              <a:rPr lang="en-US" baseline="0" dirty="0" smtClean="0"/>
              <a:t> </a:t>
            </a:r>
            <a:r>
              <a:rPr lang="en-US" baseline="0" dirty="0" err="1" smtClean="0"/>
              <a:t>skapa</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och</a:t>
            </a:r>
            <a:r>
              <a:rPr lang="en-US" baseline="0" dirty="0" smtClean="0"/>
              <a:t>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a:t>
            </a:r>
            <a:r>
              <a:rPr lang="en-US" baseline="0" dirty="0" err="1" smtClean="0"/>
              <a:t>används</a:t>
            </a:r>
            <a:endParaRPr lang="en-US" baseline="0" dirty="0" smtClean="0"/>
          </a:p>
          <a:p>
            <a:endParaRPr lang="en-US" baseline="0" dirty="0" smtClean="0"/>
          </a:p>
          <a:p>
            <a:r>
              <a:rPr lang="en-US" baseline="0" dirty="0" smtClean="0"/>
              <a:t>Sedan </a:t>
            </a:r>
            <a:r>
              <a:rPr lang="en-US" baseline="0" dirty="0" err="1" smtClean="0"/>
              <a:t>beskriver</a:t>
            </a:r>
            <a:r>
              <a:rPr lang="en-US" baseline="0" dirty="0" smtClean="0"/>
              <a:t> vi </a:t>
            </a:r>
            <a:r>
              <a:rPr lang="en-US" baseline="0" dirty="0" err="1" smtClean="0"/>
              <a:t>kort</a:t>
            </a:r>
            <a:r>
              <a:rPr lang="en-US" baseline="0" dirty="0" smtClean="0"/>
              <a:t> </a:t>
            </a:r>
            <a:r>
              <a:rPr lang="en-US" baseline="0" dirty="0" err="1" smtClean="0"/>
              <a:t>hur</a:t>
            </a:r>
            <a:r>
              <a:rPr lang="en-US" baseline="0" dirty="0" smtClean="0"/>
              <a:t> vi </a:t>
            </a:r>
            <a:r>
              <a:rPr lang="en-US" baseline="0" dirty="0" err="1" smtClean="0"/>
              <a:t>använt</a:t>
            </a:r>
            <a:r>
              <a:rPr lang="en-US" baseline="0" dirty="0" smtClean="0"/>
              <a:t> Calvin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implementera</a:t>
            </a:r>
            <a:r>
              <a:rPr lang="en-US" baseline="0" dirty="0" smtClean="0"/>
              <a:t> </a:t>
            </a:r>
            <a:r>
              <a:rPr lang="en-US" baseline="0" dirty="0" err="1" smtClean="0"/>
              <a:t>modellen</a:t>
            </a:r>
            <a:r>
              <a:rPr lang="en-US" baseline="0" dirty="0" smtClean="0"/>
              <a:t>, </a:t>
            </a:r>
            <a:r>
              <a:rPr lang="en-US" baseline="0" dirty="0" err="1" smtClean="0"/>
              <a:t>samt</a:t>
            </a:r>
            <a:r>
              <a:rPr lang="en-US" baseline="0" dirty="0" smtClean="0"/>
              <a:t> </a:t>
            </a:r>
            <a:r>
              <a:rPr lang="en-US" baseline="0" dirty="0" err="1" smtClean="0"/>
              <a:t>vilka</a:t>
            </a:r>
            <a:r>
              <a:rPr lang="en-US" baseline="0" dirty="0" smtClean="0"/>
              <a:t> experiment vi </a:t>
            </a:r>
            <a:r>
              <a:rPr lang="en-US" baseline="0" dirty="0" err="1" smtClean="0"/>
              <a:t>utfört</a:t>
            </a:r>
            <a:r>
              <a:rPr lang="en-US" baseline="0" dirty="0" smtClean="0"/>
              <a:t> </a:t>
            </a:r>
            <a:r>
              <a:rPr lang="en-US" baseline="0" dirty="0" err="1" smtClean="0"/>
              <a:t>och</a:t>
            </a:r>
            <a:r>
              <a:rPr lang="en-US" baseline="0" dirty="0" smtClean="0"/>
              <a:t> </a:t>
            </a:r>
            <a:r>
              <a:rPr lang="en-US" baseline="0" dirty="0" err="1" smtClean="0"/>
              <a:t>vilka</a:t>
            </a:r>
            <a:r>
              <a:rPr lang="en-US" baseline="0" dirty="0" smtClean="0"/>
              <a:t> </a:t>
            </a:r>
            <a:r>
              <a:rPr lang="en-US" baseline="0" dirty="0" err="1" smtClean="0"/>
              <a:t>resultat</a:t>
            </a:r>
            <a:r>
              <a:rPr lang="en-US" baseline="0" dirty="0" smtClean="0"/>
              <a:t> vi </a:t>
            </a:r>
            <a:r>
              <a:rPr lang="en-US" baseline="0" dirty="0" err="1" smtClean="0"/>
              <a:t>fick</a:t>
            </a:r>
            <a:r>
              <a:rPr lang="en-US" baseline="0" dirty="0" smtClean="0"/>
              <a:t>.</a:t>
            </a:r>
          </a:p>
          <a:p>
            <a:endParaRPr lang="en-US" baseline="0" dirty="0" smtClean="0"/>
          </a:p>
          <a:p>
            <a:r>
              <a:rPr lang="en-US" baseline="0" dirty="0" err="1" smtClean="0"/>
              <a:t>Avslutningsvis</a:t>
            </a:r>
            <a:r>
              <a:rPr lang="en-US" baseline="0" dirty="0" smtClean="0"/>
              <a:t> </a:t>
            </a:r>
            <a:r>
              <a:rPr lang="en-US" baseline="0" dirty="0" err="1" smtClean="0"/>
              <a:t>har</a:t>
            </a:r>
            <a:r>
              <a:rPr lang="en-US" baseline="0" dirty="0" smtClean="0"/>
              <a:t> vi lite </a:t>
            </a:r>
            <a:r>
              <a:rPr lang="en-US" baseline="0" dirty="0" err="1" smtClean="0"/>
              <a:t>diskussion</a:t>
            </a:r>
            <a:r>
              <a:rPr lang="en-US" baseline="0" dirty="0" smtClean="0"/>
              <a:t> </a:t>
            </a:r>
            <a:r>
              <a:rPr lang="en-US" baseline="0" dirty="0" err="1" smtClean="0"/>
              <a:t>och</a:t>
            </a:r>
            <a:r>
              <a:rPr lang="en-US" baseline="0" dirty="0" smtClean="0"/>
              <a:t> </a:t>
            </a:r>
            <a:r>
              <a:rPr lang="en-US" baseline="0" dirty="0" err="1" smtClean="0"/>
              <a:t>förslag</a:t>
            </a:r>
            <a:r>
              <a:rPr lang="en-US" baseline="0" dirty="0" smtClean="0"/>
              <a:t> </a:t>
            </a:r>
            <a:r>
              <a:rPr lang="en-US" baseline="0" dirty="0" err="1" smtClean="0"/>
              <a:t>på</a:t>
            </a:r>
            <a:r>
              <a:rPr lang="en-US" baseline="0" dirty="0" smtClean="0"/>
              <a:t> future work</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a:t>
            </a:fld>
            <a:endParaRPr lang="en-US"/>
          </a:p>
        </p:txBody>
      </p:sp>
    </p:spTree>
    <p:extLst>
      <p:ext uri="{BB962C8B-B14F-4D97-AF65-F5344CB8AC3E}">
        <p14:creationId xmlns:p14="http://schemas.microsoft.com/office/powerpoint/2010/main" val="108468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beräkna</a:t>
            </a:r>
            <a:r>
              <a:rPr lang="en-US" dirty="0" smtClean="0"/>
              <a:t> MTBF </a:t>
            </a:r>
            <a:r>
              <a:rPr lang="en-US" dirty="0" err="1" smtClean="0"/>
              <a:t>så</a:t>
            </a:r>
            <a:r>
              <a:rPr lang="en-US" dirty="0" smtClean="0"/>
              <a:t> </a:t>
            </a:r>
            <a:r>
              <a:rPr lang="en-US" dirty="0" err="1" smtClean="0"/>
              <a:t>använder</a:t>
            </a:r>
            <a:r>
              <a:rPr lang="en-US" dirty="0" smtClean="0"/>
              <a:t> vi </a:t>
            </a:r>
            <a:r>
              <a:rPr lang="en-US" dirty="0" err="1" smtClean="0"/>
              <a:t>oss</a:t>
            </a:r>
            <a:r>
              <a:rPr lang="en-US" dirty="0" smtClean="0"/>
              <a:t> </a:t>
            </a:r>
            <a:r>
              <a:rPr lang="en-US" dirty="0" err="1" smtClean="0"/>
              <a:t>enbart</a:t>
            </a:r>
            <a:r>
              <a:rPr lang="en-US" baseline="0" dirty="0" smtClean="0"/>
              <a:t> </a:t>
            </a:r>
            <a:r>
              <a:rPr lang="en-US" baseline="0" dirty="0" err="1" smtClean="0"/>
              <a:t>av</a:t>
            </a:r>
            <a:r>
              <a:rPr lang="en-US" baseline="0" dirty="0" smtClean="0"/>
              <a:t> de 3 </a:t>
            </a:r>
            <a:r>
              <a:rPr lang="en-US" baseline="0" dirty="0" err="1" smtClean="0"/>
              <a:t>senaste</a:t>
            </a:r>
            <a:r>
              <a:rPr lang="en-US" baseline="0" dirty="0" smtClean="0"/>
              <a:t> </a:t>
            </a:r>
            <a:r>
              <a:rPr lang="en-US" baseline="0" dirty="0" err="1" smtClean="0"/>
              <a:t>registrerade</a:t>
            </a:r>
            <a:r>
              <a:rPr lang="en-US" baseline="0" dirty="0" smtClean="0"/>
              <a:t> </a:t>
            </a:r>
            <a:r>
              <a:rPr lang="en-US" baseline="0" dirty="0" err="1" smtClean="0"/>
              <a:t>tiderna</a:t>
            </a:r>
            <a:endParaRPr lang="en-US" baseline="0" dirty="0" smtClean="0"/>
          </a:p>
          <a:p>
            <a:endParaRPr lang="en-US" baseline="0" dirty="0" smtClean="0"/>
          </a:p>
          <a:p>
            <a:r>
              <a:rPr lang="en-US" baseline="0" dirty="0" err="1" smtClean="0"/>
              <a:t>På</a:t>
            </a:r>
            <a:r>
              <a:rPr lang="en-US" baseline="0" dirty="0" smtClean="0"/>
              <a:t> </a:t>
            </a:r>
            <a:r>
              <a:rPr lang="en-US" baseline="0" dirty="0" err="1" smtClean="0"/>
              <a:t>så</a:t>
            </a:r>
            <a:r>
              <a:rPr lang="en-US" baseline="0" dirty="0" smtClean="0"/>
              <a:t> </a:t>
            </a:r>
            <a:r>
              <a:rPr lang="en-US" baseline="0" dirty="0" err="1" smtClean="0"/>
              <a:t>sätt</a:t>
            </a:r>
            <a:r>
              <a:rPr lang="en-US" baseline="0" dirty="0" smtClean="0"/>
              <a:t> </a:t>
            </a:r>
            <a:r>
              <a:rPr lang="en-US" baseline="0" dirty="0" err="1" smtClean="0"/>
              <a:t>anpassas</a:t>
            </a:r>
            <a:r>
              <a:rPr lang="en-US" baseline="0" dirty="0" smtClean="0"/>
              <a:t> MTBF </a:t>
            </a:r>
            <a:r>
              <a:rPr lang="en-US" baseline="0" dirty="0" err="1" smtClean="0"/>
              <a:t>efter</a:t>
            </a:r>
            <a:r>
              <a:rPr lang="en-US" baseline="0" dirty="0" smtClean="0"/>
              <a:t> </a:t>
            </a:r>
            <a:r>
              <a:rPr lang="en-US" baseline="0" dirty="0" err="1" smtClean="0"/>
              <a:t>hur</a:t>
            </a:r>
            <a:r>
              <a:rPr lang="en-US" baseline="0" dirty="0" smtClean="0"/>
              <a:t> den </a:t>
            </a:r>
            <a:r>
              <a:rPr lang="en-US" baseline="0" dirty="0" err="1" smtClean="0"/>
              <a:t>faktiska</a:t>
            </a:r>
            <a:r>
              <a:rPr lang="en-US" baseline="0" dirty="0" smtClean="0"/>
              <a:t> </a:t>
            </a:r>
            <a:r>
              <a:rPr lang="en-US" dirty="0" err="1" smtClean="0"/>
              <a:t>felfrekvensen</a:t>
            </a:r>
            <a:r>
              <a:rPr lang="en-US"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för</a:t>
            </a:r>
            <a:r>
              <a:rPr lang="en-US" baseline="0" dirty="0" smtClean="0"/>
              <a:t> en nod. Om en nod </a:t>
            </a:r>
            <a:r>
              <a:rPr lang="en-US" baseline="0" dirty="0" err="1" smtClean="0"/>
              <a:t>tex</a:t>
            </a:r>
            <a:r>
              <a:rPr lang="en-US" baseline="0" dirty="0" smtClean="0"/>
              <a:t> </a:t>
            </a:r>
            <a:r>
              <a:rPr lang="en-US" baseline="0" dirty="0" err="1" smtClean="0"/>
              <a:t>börjar</a:t>
            </a:r>
            <a:r>
              <a:rPr lang="en-US" baseline="0" dirty="0" smtClean="0"/>
              <a:t> </a:t>
            </a:r>
            <a:r>
              <a:rPr lang="en-US" baseline="0" dirty="0" err="1" smtClean="0"/>
              <a:t>dö</a:t>
            </a:r>
            <a:r>
              <a:rPr lang="en-US" baseline="0" dirty="0" smtClean="0"/>
              <a:t> </a:t>
            </a:r>
            <a:r>
              <a:rPr lang="en-US" baseline="0" dirty="0" err="1" smtClean="0"/>
              <a:t>mycket</a:t>
            </a:r>
            <a:r>
              <a:rPr lang="en-US" baseline="0" dirty="0" smtClean="0"/>
              <a:t> </a:t>
            </a:r>
            <a:r>
              <a:rPr lang="en-US" baseline="0" dirty="0" err="1" smtClean="0"/>
              <a:t>oftare</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dess</a:t>
            </a:r>
            <a:r>
              <a:rPr lang="en-US" baseline="0" dirty="0" smtClean="0"/>
              <a:t> </a:t>
            </a:r>
            <a:r>
              <a:rPr lang="en-US" baseline="0" dirty="0" err="1" smtClean="0"/>
              <a:t>beräknade</a:t>
            </a:r>
            <a:r>
              <a:rPr lang="en-US" baseline="0" dirty="0" smtClean="0"/>
              <a:t> MTBF </a:t>
            </a:r>
            <a:r>
              <a:rPr lang="en-US" baseline="0" dirty="0" err="1" smtClean="0"/>
              <a:t>att</a:t>
            </a:r>
            <a:r>
              <a:rPr lang="en-US" baseline="0" dirty="0" smtClean="0"/>
              <a:t> </a:t>
            </a:r>
            <a:r>
              <a:rPr lang="en-US" baseline="0" dirty="0" err="1" smtClean="0"/>
              <a:t>sjunka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11</a:t>
            </a:fld>
            <a:endParaRPr lang="en-US"/>
          </a:p>
        </p:txBody>
      </p:sp>
    </p:spTree>
    <p:extLst>
      <p:ext uri="{BB962C8B-B14F-4D97-AF65-F5344CB8AC3E}">
        <p14:creationId xmlns:p14="http://schemas.microsoft.com/office/powerpoint/2010/main" val="90639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nämnt</a:t>
            </a:r>
            <a:r>
              <a:rPr lang="en-US" dirty="0" smtClean="0"/>
              <a:t>, </a:t>
            </a:r>
            <a:r>
              <a:rPr lang="en-US" dirty="0" err="1" smtClean="0"/>
              <a:t>så</a:t>
            </a:r>
            <a:r>
              <a:rPr lang="en-US" dirty="0" smtClean="0"/>
              <a:t> </a:t>
            </a:r>
            <a:r>
              <a:rPr lang="en-US" dirty="0" err="1" smtClean="0"/>
              <a:t>definieras</a:t>
            </a:r>
            <a:r>
              <a:rPr lang="en-US" baseline="0" dirty="0" smtClean="0"/>
              <a:t> </a:t>
            </a:r>
            <a:r>
              <a:rPr lang="en-US" baseline="0" dirty="0" err="1" smtClean="0"/>
              <a:t>tillförlitlighet</a:t>
            </a:r>
            <a:r>
              <a:rPr lang="en-US" baseline="0" dirty="0" smtClean="0"/>
              <a:t> </a:t>
            </a:r>
            <a:r>
              <a:rPr lang="en-US" baseline="0" dirty="0" err="1" smtClean="0"/>
              <a:t>ofta</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korrekt</a:t>
            </a:r>
            <a:r>
              <a:rPr lang="en-US" baseline="0" dirty="0" smtClean="0"/>
              <a:t> </a:t>
            </a:r>
            <a:r>
              <a:rPr lang="en-US" baseline="0" dirty="0" err="1" smtClean="0"/>
              <a:t>resultat</a:t>
            </a:r>
            <a:r>
              <a:rPr lang="en-US" baseline="0" dirty="0" smtClean="0"/>
              <a:t>.</a:t>
            </a:r>
          </a:p>
          <a:p>
            <a:endParaRPr lang="en-US" baseline="0" dirty="0" smtClean="0"/>
          </a:p>
          <a:p>
            <a:r>
              <a:rPr lang="en-US" baseline="0" dirty="0" smtClean="0"/>
              <a:t>I </a:t>
            </a:r>
            <a:r>
              <a:rPr lang="en-US" baseline="0" dirty="0" err="1" smtClean="0"/>
              <a:t>vårt</a:t>
            </a:r>
            <a:r>
              <a:rPr lang="en-US" baseline="0" dirty="0" smtClean="0"/>
              <a:t> fall, </a:t>
            </a:r>
            <a:r>
              <a:rPr lang="en-US" baseline="0" dirty="0" err="1" smtClean="0"/>
              <a:t>där</a:t>
            </a:r>
            <a:r>
              <a:rPr lang="en-US" baseline="0" dirty="0" smtClean="0"/>
              <a:t> vi </a:t>
            </a:r>
            <a:r>
              <a:rPr lang="en-US" baseline="0" dirty="0" err="1" smtClean="0"/>
              <a:t>antar</a:t>
            </a:r>
            <a:r>
              <a:rPr lang="en-US" baseline="0" dirty="0" smtClean="0"/>
              <a:t> en process </a:t>
            </a:r>
            <a:r>
              <a:rPr lang="en-US" baseline="0" dirty="0" err="1" smtClean="0"/>
              <a:t>som</a:t>
            </a:r>
            <a:r>
              <a:rPr lang="en-US" baseline="0" dirty="0" smtClean="0"/>
              <a:t> </a:t>
            </a:r>
            <a:r>
              <a:rPr lang="en-US" baseline="0" dirty="0" err="1" smtClean="0"/>
              <a:t>behandlar</a:t>
            </a:r>
            <a:r>
              <a:rPr lang="en-US" baseline="0" dirty="0" smtClean="0"/>
              <a:t> </a:t>
            </a:r>
            <a:r>
              <a:rPr lang="en-US" baseline="0" dirty="0" err="1" smtClean="0"/>
              <a:t>någon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smtClean="0"/>
              <a:t>data, </a:t>
            </a:r>
            <a:r>
              <a:rPr lang="en-US" baseline="0" dirty="0" err="1" smtClean="0"/>
              <a:t>kom</a:t>
            </a:r>
            <a:r>
              <a:rPr lang="en-US" baseline="0" dirty="0" smtClean="0"/>
              <a:t> </a:t>
            </a:r>
            <a:r>
              <a:rPr lang="en-US" baseline="0" dirty="0" err="1" smtClean="0"/>
              <a:t>ihåg</a:t>
            </a:r>
            <a:r>
              <a:rPr lang="en-US" baseline="0" dirty="0" smtClean="0"/>
              <a:t> streaming </a:t>
            </a:r>
            <a:r>
              <a:rPr lang="en-US" baseline="0" dirty="0" err="1" smtClean="0"/>
              <a:t>applikationen</a:t>
            </a:r>
            <a:r>
              <a:rPr lang="en-US" baseline="0" dirty="0" smtClean="0"/>
              <a:t>, </a:t>
            </a:r>
            <a:r>
              <a:rPr lang="en-US" baseline="0" dirty="0" err="1" smtClean="0"/>
              <a:t>som</a:t>
            </a:r>
            <a:r>
              <a:rPr lang="en-US" baseline="0" dirty="0" smtClean="0"/>
              <a:t> </a:t>
            </a:r>
            <a:r>
              <a:rPr lang="en-US" baseline="0" dirty="0" err="1" smtClean="0"/>
              <a:t>replicerats</a:t>
            </a:r>
            <a:r>
              <a:rPr lang="en-US" baseline="0" dirty="0" smtClean="0"/>
              <a:t> n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definierar</a:t>
            </a:r>
            <a:r>
              <a:rPr lang="en-US" baseline="0" dirty="0" smtClean="0"/>
              <a:t> vi </a:t>
            </a:r>
            <a:r>
              <a:rPr lang="en-US" baseline="0" dirty="0" err="1" smtClean="0"/>
              <a:t>tillförlitlighet</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av</a:t>
            </a:r>
            <a:r>
              <a:rPr lang="en-US" baseline="0" dirty="0" smtClean="0"/>
              <a:t> </a:t>
            </a:r>
            <a:r>
              <a:rPr lang="en-US" baseline="0" dirty="0" err="1" smtClean="0"/>
              <a:t>dessa</a:t>
            </a:r>
            <a:r>
              <a:rPr lang="en-US" baseline="0" dirty="0" smtClean="0"/>
              <a:t> </a:t>
            </a:r>
            <a:r>
              <a:rPr lang="en-US" baseline="0" dirty="0" err="1" smtClean="0"/>
              <a:t>replikor</a:t>
            </a:r>
            <a:r>
              <a:rPr lang="en-US" baseline="0" dirty="0" smtClean="0"/>
              <a:t> </a:t>
            </a:r>
            <a:r>
              <a:rPr lang="en-US" baseline="0" dirty="0" err="1" smtClean="0"/>
              <a:t>alltid</a:t>
            </a:r>
            <a:r>
              <a:rPr lang="en-US" baseline="0" dirty="0" smtClean="0"/>
              <a:t> </a:t>
            </a:r>
            <a:r>
              <a:rPr lang="en-US" baseline="0" dirty="0" err="1" smtClean="0"/>
              <a:t>är</a:t>
            </a:r>
            <a:r>
              <a:rPr lang="en-US" baseline="0" dirty="0" smtClean="0"/>
              <a:t> </a:t>
            </a:r>
            <a:r>
              <a:rPr lang="en-US" baseline="0" dirty="0" err="1" smtClean="0"/>
              <a:t>operativ</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12</a:t>
            </a:fld>
            <a:endParaRPr lang="en-US"/>
          </a:p>
        </p:txBody>
      </p:sp>
    </p:spTree>
    <p:extLst>
      <p:ext uri="{BB962C8B-B14F-4D97-AF65-F5344CB8AC3E}">
        <p14:creationId xmlns:p14="http://schemas.microsoft.com/office/powerpoint/2010/main" val="1075629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Tillförlitligheten</a:t>
            </a:r>
            <a:r>
              <a:rPr lang="en-US" dirty="0" smtClean="0"/>
              <a:t> </a:t>
            </a:r>
            <a:r>
              <a:rPr lang="en-US" dirty="0" err="1" smtClean="0"/>
              <a:t>för</a:t>
            </a:r>
            <a:r>
              <a:rPr lang="en-US" dirty="0" smtClean="0"/>
              <a:t> en</a:t>
            </a:r>
            <a:r>
              <a:rPr lang="en-US" baseline="0" dirty="0" smtClean="0"/>
              <a:t> </a:t>
            </a:r>
            <a:r>
              <a:rPr lang="en-US" baseline="0" dirty="0" err="1" smtClean="0"/>
              <a:t>applikation</a:t>
            </a:r>
            <a:r>
              <a:rPr lang="en-US" baseline="0" dirty="0" smtClean="0"/>
              <a:t> med n </a:t>
            </a:r>
            <a:r>
              <a:rPr lang="en-US" baseline="0" dirty="0" err="1" smtClean="0"/>
              <a:t>replikor</a:t>
            </a:r>
            <a:r>
              <a:rPr lang="en-US" baseline="0" dirty="0" smtClean="0"/>
              <a:t> </a:t>
            </a:r>
            <a:r>
              <a:rPr lang="en-US" baseline="0" dirty="0" err="1" smtClean="0"/>
              <a:t>blir</a:t>
            </a:r>
            <a:r>
              <a:rPr lang="en-US" baseline="0" dirty="0" smtClean="0"/>
              <a:t> </a:t>
            </a:r>
            <a:r>
              <a:rPr lang="en-US" baseline="0" dirty="0" err="1" smtClean="0"/>
              <a:t>då</a:t>
            </a:r>
            <a:r>
              <a:rPr lang="en-US" baseline="0" dirty="0" smtClean="0"/>
              <a:t> </a:t>
            </a:r>
            <a:r>
              <a:rPr lang="en-US" baseline="0" dirty="0" err="1" smtClean="0"/>
              <a:t>sannolikheten</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alla</a:t>
            </a:r>
            <a:r>
              <a:rPr lang="en-US" baseline="0" dirty="0" smtClean="0"/>
              <a:t> </a:t>
            </a:r>
            <a:r>
              <a:rPr lang="en-US" baseline="0" dirty="0" err="1" smtClean="0"/>
              <a:t>dör</a:t>
            </a:r>
            <a:r>
              <a:rPr lang="en-US" baseline="0" dirty="0" smtClean="0"/>
              <a:t>, </a:t>
            </a:r>
            <a:r>
              <a:rPr lang="en-US" baseline="0" dirty="0" err="1" smtClean="0"/>
              <a:t>dvs</a:t>
            </a:r>
            <a:r>
              <a:rPr lang="en-US" baseline="0" dirty="0" smtClean="0"/>
              <a:t> </a:t>
            </a:r>
            <a:r>
              <a:rPr lang="is-I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replikor</a:t>
            </a:r>
            <a:r>
              <a:rPr lang="en-US" baseline="0" dirty="0" smtClean="0"/>
              <a:t> </a:t>
            </a:r>
            <a:r>
              <a:rPr lang="en-US" baseline="0" dirty="0" err="1" smtClean="0"/>
              <a:t>dör</a:t>
            </a:r>
            <a:r>
              <a:rPr lang="en-US" baseline="0" dirty="0" smtClean="0"/>
              <a:t> </a:t>
            </a:r>
            <a:r>
              <a:rPr lang="en-US" baseline="0" dirty="0" err="1" smtClean="0"/>
              <a:t>och</a:t>
            </a:r>
            <a:r>
              <a:rPr lang="en-US" baseline="0" dirty="0" smtClean="0"/>
              <a:t> </a:t>
            </a:r>
            <a:r>
              <a:rPr lang="en-US" baseline="0" dirty="0" err="1" smtClean="0"/>
              <a:t>ersätts</a:t>
            </a:r>
            <a:r>
              <a:rPr lang="en-US" baseline="0" dirty="0" smtClean="0"/>
              <a:t> </a:t>
            </a:r>
            <a:r>
              <a:rPr lang="en-US" baseline="0" dirty="0" err="1" smtClean="0"/>
              <a:t>av</a:t>
            </a:r>
            <a:r>
              <a:rPr lang="en-US" baseline="0" dirty="0" smtClean="0"/>
              <a:t> </a:t>
            </a:r>
            <a:r>
              <a:rPr lang="en-US" baseline="0" dirty="0" err="1" smtClean="0"/>
              <a:t>nya</a:t>
            </a:r>
            <a:r>
              <a:rPr lang="en-US" baseline="0" dirty="0" smtClean="0"/>
              <a:t>, </a:t>
            </a:r>
            <a:r>
              <a:rPr lang="en-US" baseline="0" dirty="0" err="1" smtClean="0"/>
              <a:t>så</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Tillförlitligheten kan då skrivas som sannolikheten att inte alla noder</a:t>
            </a:r>
            <a:r>
              <a:rPr lang="sv-SE" baseline="0" noProof="0" dirty="0" smtClean="0"/>
              <a:t> som har en </a:t>
            </a:r>
            <a:r>
              <a:rPr lang="sv-SE" baseline="0" noProof="0" dirty="0" err="1" smtClean="0"/>
              <a:t>replika</a:t>
            </a:r>
            <a:r>
              <a:rPr lang="sv-SE" baseline="0" noProof="0" dirty="0" smtClean="0"/>
              <a:t> dör under tiden </a:t>
            </a:r>
            <a:r>
              <a:rPr lang="sv-SE" i="1" baseline="0" noProof="0" dirty="0" smtClean="0"/>
              <a:t>t</a:t>
            </a:r>
            <a:r>
              <a:rPr lang="sv-SE" i="0" baseline="0" noProof="0" dirty="0" smtClean="0"/>
              <a:t>, dvs innan vi hunnit skapa en ny </a:t>
            </a:r>
            <a:r>
              <a:rPr lang="sv-SE" i="0" baseline="0" noProof="0" dirty="0" err="1" smtClean="0"/>
              <a:t>replika</a:t>
            </a:r>
            <a:r>
              <a:rPr lang="sv-SE" i="0" baseline="0" noProof="0" dirty="0" smtClean="0"/>
              <a:t>.</a:t>
            </a:r>
          </a:p>
          <a:p>
            <a:endParaRPr lang="sv-SE" i="0" baseline="0" noProof="0" dirty="0" smtClean="0"/>
          </a:p>
          <a:p>
            <a:r>
              <a:rPr lang="sv-SE" i="0" baseline="0" noProof="0" dirty="0" smtClean="0"/>
              <a:t>Och eftersom vi antar att </a:t>
            </a:r>
            <a:r>
              <a:rPr lang="sv-SE" i="0" baseline="0" noProof="0" dirty="0" err="1" smtClean="0"/>
              <a:t>nodfel</a:t>
            </a:r>
            <a:r>
              <a:rPr lang="sv-SE" i="0" baseline="0" noProof="0" dirty="0" smtClean="0"/>
              <a:t> inte </a:t>
            </a:r>
            <a:r>
              <a:rPr lang="sv-SE" i="0" baseline="0" noProof="0" dirty="0" smtClean="0"/>
              <a:t>beror på vilket jobb de gör </a:t>
            </a:r>
            <a:r>
              <a:rPr lang="sv-SE" i="0" baseline="0" noProof="0" dirty="0" smtClean="0"/>
              <a:t>eller vilka tjänster som </a:t>
            </a:r>
            <a:r>
              <a:rPr lang="sv-SE" i="0" baseline="0" noProof="0" dirty="0" smtClean="0"/>
              <a:t>körs där, så är tillförlitligheten inte beroende av hur många </a:t>
            </a:r>
            <a:r>
              <a:rPr lang="sv-SE" i="0" baseline="0" noProof="0" dirty="0" err="1" smtClean="0"/>
              <a:t>replikor</a:t>
            </a:r>
            <a:r>
              <a:rPr lang="sv-SE" i="0" baseline="0" noProof="0" dirty="0" smtClean="0"/>
              <a:t> som körs, utan enbart på vilka noder de </a:t>
            </a:r>
            <a:r>
              <a:rPr lang="sv-SE" i="0" baseline="0" noProof="0" dirty="0" smtClean="0"/>
              <a:t>kör.</a:t>
            </a:r>
            <a:endParaRPr lang="sv-SE" i="0" baseline="0" noProof="0" dirty="0" smtClean="0"/>
          </a:p>
          <a:p>
            <a:endParaRPr lang="sv-SE" i="0" baseline="0" noProof="0" dirty="0" smtClean="0"/>
          </a:p>
          <a:p>
            <a:r>
              <a:rPr lang="sv-SE" i="0" baseline="0" noProof="0" dirty="0" smtClean="0"/>
              <a:t>Exempelvis om vi har en </a:t>
            </a:r>
            <a:r>
              <a:rPr lang="sv-SE" i="0" baseline="0" noProof="0" dirty="0" err="1" smtClean="0"/>
              <a:t>replika</a:t>
            </a:r>
            <a:r>
              <a:rPr lang="sv-SE" i="0" baseline="0" noProof="0" dirty="0" smtClean="0"/>
              <a:t> på en nod, så har vi samma tillförlitlighet som om vi hade haft 10 </a:t>
            </a:r>
            <a:r>
              <a:rPr lang="sv-SE" i="0" baseline="0" noProof="0" dirty="0" err="1" smtClean="0"/>
              <a:t>replikor</a:t>
            </a:r>
            <a:r>
              <a:rPr lang="sv-SE" i="0" baseline="0" noProof="0" dirty="0" smtClean="0"/>
              <a:t> på den noden.</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endParaRPr lang="en-US" baseline="0" dirty="0" smtClean="0"/>
          </a:p>
          <a:p>
            <a:endParaRPr lang="en-US" baseline="0" dirty="0" smtClean="0"/>
          </a:p>
          <a:p>
            <a:r>
              <a:rPr lang="en-US" baseline="0" dirty="0" smtClean="0"/>
              <a:t>Men </a:t>
            </a:r>
            <a:r>
              <a:rPr lang="en-US" baseline="0" dirty="0" err="1" smtClean="0"/>
              <a:t>även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nödvändigt</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onödvändigt</a:t>
            </a:r>
            <a:r>
              <a:rPr lang="en-US" baseline="0" dirty="0" smtClean="0"/>
              <a:t> </a:t>
            </a:r>
            <a:r>
              <a:rPr lang="en-US" baseline="0" dirty="0" err="1" smtClean="0"/>
              <a:t>många</a:t>
            </a:r>
            <a:r>
              <a:rPr lang="en-US" baseline="0" dirty="0" smtClean="0"/>
              <a:t> </a:t>
            </a:r>
            <a:r>
              <a:rPr lang="en-US" baseline="0" dirty="0" err="1" smtClean="0"/>
              <a:t>resurser</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a:t>
            </a:r>
            <a:r>
              <a:rPr lang="en-US" baseline="0" dirty="0" smtClean="0"/>
              <a:t>vi</a:t>
            </a:r>
            <a:endParaRPr lang="en-US" baseline="0" dirty="0" smtClean="0"/>
          </a:p>
          <a:p>
            <a:pPr marL="171450" indent="-171450">
              <a:buFontTx/>
              <a:buChar char="-"/>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Övervaka</a:t>
            </a:r>
            <a:r>
              <a:rPr lang="en-US" baseline="0" dirty="0" smtClean="0"/>
              <a:t> </a:t>
            </a:r>
            <a:r>
              <a:rPr lang="en-US" baseline="0" dirty="0" err="1" smtClean="0"/>
              <a:t>systemet</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dynamiskt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a:t>
            </a:r>
            <a:r>
              <a:rPr lang="en-US" baseline="0" dirty="0" err="1" smtClean="0"/>
              <a:t>en</a:t>
            </a:r>
            <a:r>
              <a:rPr lang="en-US" baseline="0" dirty="0" smtClean="0"/>
              <a:t> </a:t>
            </a:r>
            <a:r>
              <a:rPr lang="en-US" baseline="0" dirty="0" smtClean="0"/>
              <a:t>application </a:t>
            </a:r>
            <a:r>
              <a:rPr lang="en-US" baseline="0" dirty="0" err="1" smtClean="0"/>
              <a:t>körs</a:t>
            </a:r>
            <a:r>
              <a:rPr lang="en-US" baseline="0" dirty="0" smtClean="0"/>
              <a:t> </a:t>
            </a:r>
            <a:r>
              <a:rPr lang="en-US" baseline="0" dirty="0" err="1" smtClean="0"/>
              <a:t>följande</a:t>
            </a:r>
            <a:r>
              <a:rPr lang="en-US" baseline="0" dirty="0" smtClean="0"/>
              <a:t> </a:t>
            </a:r>
            <a:r>
              <a:rPr lang="en-US" baseline="0" dirty="0" err="1" smtClean="0"/>
              <a:t>algoritm</a:t>
            </a:r>
            <a:r>
              <a:rPr lang="en-US" baseline="0" dirty="0" smtClean="0"/>
              <a:t>:</a:t>
            </a:r>
            <a:endParaRPr lang="en-US" baseline="0" dirty="0" smtClean="0"/>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eftersom fler tjänster/resurser används.</a:t>
            </a:r>
          </a:p>
          <a:p>
            <a:r>
              <a:rPr lang="sv-SE" baseline="0" dirty="0" smtClean="0"/>
              <a:t>Vidare är det väldigt svårt att fullständigt modellera tillförlitligheten i sådana miljöer. Det finns till exempel oändligt många parametrar att ta hänsyn till.</a:t>
            </a:r>
          </a:p>
          <a:p>
            <a:endParaRPr lang="sv-SE" baseline="0" dirty="0" smtClean="0"/>
          </a:p>
          <a:p>
            <a:r>
              <a:rPr lang="sv-SE" baseline="0" dirty="0" smtClean="0"/>
              <a:t>Tillförlitlighet är väldigt viktigt för många applikationer, t.ex. 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Medans</a:t>
            </a:r>
            <a:r>
              <a:rPr lang="en-US" baseline="0" dirty="0" smtClean="0"/>
              <a:t> </a:t>
            </a:r>
            <a:r>
              <a:rPr lang="en-US" baseline="0" dirty="0" err="1" smtClean="0"/>
              <a:t>algoritmen</a:t>
            </a:r>
            <a:r>
              <a:rPr lang="en-US" baseline="0" dirty="0" smtClean="0"/>
              <a:t> </a:t>
            </a:r>
            <a:r>
              <a:rPr lang="en-US" baseline="0" dirty="0" err="1" smtClean="0"/>
              <a:t>säkerställer</a:t>
            </a:r>
            <a:r>
              <a:rPr lang="en-US" baseline="0" dirty="0" smtClean="0"/>
              <a:t> </a:t>
            </a:r>
            <a:r>
              <a:rPr lang="en-US" baseline="0" dirty="0" err="1" smtClean="0"/>
              <a:t>att</a:t>
            </a:r>
            <a:r>
              <a:rPr lang="en-US" baseline="0" dirty="0" smtClean="0"/>
              <a:t> </a:t>
            </a:r>
            <a:r>
              <a:rPr lang="en-US" baseline="0" dirty="0" err="1" smtClean="0"/>
              <a:t>en</a:t>
            </a:r>
            <a:r>
              <a:rPr lang="en-US" baseline="0" dirty="0" smtClean="0"/>
              <a:t>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just nu </a:t>
            </a:r>
            <a:r>
              <a:rPr lang="en-US" baseline="0" dirty="0" err="1" smtClean="0"/>
              <a:t>så</a:t>
            </a:r>
            <a:r>
              <a:rPr lang="en-US" baseline="0" dirty="0" smtClean="0"/>
              <a:t> </a:t>
            </a:r>
            <a:r>
              <a:rPr lang="en-US" baseline="0" dirty="0" err="1" smtClean="0"/>
              <a:t>säkerställer</a:t>
            </a:r>
            <a:r>
              <a:rPr lang="en-US" baseline="0" dirty="0" smtClean="0"/>
              <a:t> den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viss</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ett</a:t>
            </a:r>
            <a:r>
              <a:rPr lang="en-US" baseline="0" dirty="0" smtClean="0"/>
              <a:t> </a:t>
            </a:r>
            <a:r>
              <a:rPr lang="en-US" baseline="0" dirty="0" err="1" smtClean="0"/>
              <a:t>nodefel</a:t>
            </a:r>
            <a:r>
              <a:rPr lang="en-US" baseline="0" dirty="0" smtClean="0"/>
              <a:t> </a:t>
            </a:r>
            <a:r>
              <a:rPr lang="en-US" baseline="0" dirty="0" err="1" smtClean="0"/>
              <a:t>upptäcks</a:t>
            </a:r>
            <a:r>
              <a:rPr lang="en-US" baseline="0" dirty="0" smtClean="0"/>
              <a:t>. </a:t>
            </a:r>
          </a:p>
          <a:p>
            <a:r>
              <a:rPr lang="en-US" baseline="0" dirty="0" smtClean="0"/>
              <a:t>[NÖDVÄNDIGT VAR 5.E SEKUND?]</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kan</a:t>
            </a:r>
            <a:r>
              <a:rPr lang="en-US" baseline="0" dirty="0" smtClean="0"/>
              <a:t>, </a:t>
            </a:r>
            <a:r>
              <a:rPr lang="en-US" baseline="0" dirty="0" err="1" smtClean="0"/>
              <a:t>efter</a:t>
            </a:r>
            <a:r>
              <a:rPr lang="en-US" baseline="0" dirty="0" smtClean="0"/>
              <a:t> </a:t>
            </a:r>
            <a:r>
              <a:rPr lang="en-US" baseline="0" dirty="0" err="1" smtClean="0"/>
              <a:t>tid</a:t>
            </a:r>
            <a:r>
              <a:rPr lang="en-US" baseline="0" dirty="0" smtClean="0"/>
              <a:t>, </a:t>
            </a:r>
            <a:r>
              <a:rPr lang="en-US" baseline="0" dirty="0" err="1" smtClean="0"/>
              <a:t>nya</a:t>
            </a:r>
            <a:r>
              <a:rPr lang="en-US" baseline="0" dirty="0" smtClean="0"/>
              <a:t>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bli</a:t>
            </a:r>
            <a:r>
              <a:rPr lang="en-US" baseline="0" dirty="0" smtClean="0"/>
              <a:t> </a:t>
            </a:r>
            <a:r>
              <a:rPr lang="en-US" baseline="0" dirty="0" err="1" smtClean="0"/>
              <a:t>tillgängliga</a:t>
            </a:r>
            <a:r>
              <a:rPr lang="en-US" baseline="0" dirty="0" smtClean="0"/>
              <a:t> </a:t>
            </a:r>
            <a:r>
              <a:rPr lang="en-US" baseline="0" dirty="0" err="1" smtClean="0"/>
              <a:t>och</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a:t>
            </a:r>
            <a:r>
              <a:rPr lang="en-US" baseline="0" dirty="0" err="1" smtClean="0"/>
              <a:t>dit</a:t>
            </a:r>
            <a:r>
              <a:rPr lang="en-US" baseline="0" dirty="0" smtClean="0"/>
              <a:t> </a:t>
            </a:r>
            <a:r>
              <a:rPr lang="en-US" baseline="0" dirty="0" err="1" smtClean="0"/>
              <a:t>kanske</a:t>
            </a:r>
            <a:r>
              <a:rPr lang="en-US" baseline="0" dirty="0" smtClean="0"/>
              <a:t> </a:t>
            </a:r>
            <a:r>
              <a:rPr lang="en-US" baseline="0" dirty="0" err="1" smtClean="0"/>
              <a:t>färre</a:t>
            </a:r>
            <a:r>
              <a:rPr lang="en-US" baseline="0" dirty="0" smtClean="0"/>
              <a:t> </a:t>
            </a:r>
            <a:r>
              <a:rPr lang="en-US" baseline="0" dirty="0" err="1" smtClean="0"/>
              <a:t>replikor</a:t>
            </a:r>
            <a:r>
              <a:rPr lang="en-US" baseline="0" dirty="0" smtClean="0"/>
              <a:t> </a:t>
            </a:r>
            <a:r>
              <a:rPr lang="en-US" baseline="0" dirty="0" err="1" smtClean="0"/>
              <a:t>behövs</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även</a:t>
            </a:r>
            <a:r>
              <a:rPr lang="en-US" baseline="0" dirty="0" smtClean="0"/>
              <a:t> </a:t>
            </a:r>
            <a:r>
              <a:rPr lang="en-US" baseline="0" dirty="0" err="1" smtClean="0"/>
              <a:t>en</a:t>
            </a:r>
            <a:r>
              <a:rPr lang="en-US" baseline="0" dirty="0" smtClean="0"/>
              <a:t> </a:t>
            </a:r>
            <a:r>
              <a:rPr lang="en-US" baseline="0" dirty="0" err="1" smtClean="0"/>
              <a:t>optmieringsalgoritm</a:t>
            </a:r>
            <a:r>
              <a:rPr lang="en-US" baseline="0" dirty="0" smtClean="0"/>
              <a:t> </a:t>
            </a:r>
            <a:r>
              <a:rPr lang="en-US" baseline="0" dirty="0" err="1" smtClean="0"/>
              <a:t>som</a:t>
            </a:r>
            <a:r>
              <a:rPr lang="en-US" baseline="0" dirty="0" smtClean="0"/>
              <a:t> </a:t>
            </a:r>
            <a:r>
              <a:rPr lang="en-US" baseline="0" dirty="0" err="1" smtClean="0"/>
              <a:t>flyttar</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tillfärlitliga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tar </a:t>
            </a:r>
            <a:r>
              <a:rPr lang="en-US" baseline="0" dirty="0" err="1" smtClean="0"/>
              <a:t>bort</a:t>
            </a:r>
            <a:r>
              <a:rPr lang="en-US" baseline="0" dirty="0" smtClean="0"/>
              <a:t> </a:t>
            </a:r>
            <a:r>
              <a:rPr lang="en-US" baseline="0" dirty="0" err="1" smtClean="0"/>
              <a:t>onödiga</a:t>
            </a:r>
            <a:r>
              <a:rPr lang="en-US" baseline="0" dirty="0" smtClean="0"/>
              <a:t> </a:t>
            </a:r>
            <a:r>
              <a:rPr lang="en-US" baseline="0" dirty="0" err="1" smtClean="0"/>
              <a:t>replikor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noderna</a:t>
            </a:r>
            <a:r>
              <a:rPr lang="en-US" baseline="0" dirty="0" smtClean="0"/>
              <a:t> , </a:t>
            </a:r>
            <a:r>
              <a:rPr lang="en-US" baseline="0" dirty="0" smtClean="0"/>
              <a:t>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 </a:t>
            </a:r>
            <a:r>
              <a:rPr lang="en-US" baseline="0" dirty="0" err="1" smtClean="0"/>
              <a:t>noderna</a:t>
            </a:r>
            <a:r>
              <a:rPr lang="en-US" baseline="0" dirty="0" smtClean="0"/>
              <a:t>.</a:t>
            </a:r>
            <a:endParaRPr lang="en-US" baseline="0" dirty="0" smtClean="0"/>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undergå</a:t>
            </a:r>
            <a:r>
              <a:rPr lang="en-US" baseline="0" dirty="0" smtClean="0"/>
              <a:t> den </a:t>
            </a:r>
            <a:r>
              <a:rPr lang="en-US" baseline="0" dirty="0" err="1" smtClean="0"/>
              <a:t>önskade</a:t>
            </a:r>
            <a:r>
              <a:rPr lang="en-US" baseline="0" dirty="0" smtClean="0"/>
              <a:t> </a:t>
            </a:r>
            <a:r>
              <a:rPr lang="en-US" baseline="0" dirty="0" err="1" smtClean="0"/>
              <a:t>tillfrlitligheten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Antag</a:t>
            </a:r>
            <a:r>
              <a:rPr lang="en-US" baseline="0" dirty="0" smtClean="0"/>
              <a:t> </a:t>
            </a:r>
            <a:r>
              <a:rPr lang="en-US" baseline="0" dirty="0" err="1" smtClean="0"/>
              <a:t>att</a:t>
            </a:r>
            <a:r>
              <a:rPr lang="en-US" baseline="0" dirty="0" smtClean="0"/>
              <a:t> vi </a:t>
            </a:r>
            <a:r>
              <a:rPr lang="en-US" baseline="0" dirty="0" err="1" smtClean="0"/>
              <a:t>har</a:t>
            </a:r>
            <a:r>
              <a:rPr lang="en-US" baseline="0" dirty="0" smtClean="0"/>
              <a:t> </a:t>
            </a:r>
            <a:r>
              <a:rPr lang="en-US" baseline="0" dirty="0" err="1" smtClean="0"/>
              <a:t>samma</a:t>
            </a:r>
            <a:r>
              <a:rPr lang="en-US" baseline="0" dirty="0" smtClean="0"/>
              <a:t> situation </a:t>
            </a:r>
            <a:r>
              <a:rPr lang="en-US" baseline="0" dirty="0" err="1" smtClean="0"/>
              <a:t>som</a:t>
            </a:r>
            <a:r>
              <a:rPr lang="en-US" baseline="0" dirty="0" smtClean="0"/>
              <a:t> </a:t>
            </a:r>
            <a:r>
              <a:rPr lang="en-US" baseline="0" dirty="0" err="1" smtClean="0"/>
              <a:t>tidigare</a:t>
            </a:r>
            <a:r>
              <a:rPr lang="en-US" baseline="0" dirty="0" smtClean="0"/>
              <a:t>, med 3 </a:t>
            </a:r>
            <a:r>
              <a:rPr lang="en-US" baseline="0" dirty="0" err="1" smtClean="0"/>
              <a:t>replikor</a:t>
            </a:r>
            <a:r>
              <a:rPr lang="en-US" baseline="0" dirty="0" smtClean="0"/>
              <a:t> </a:t>
            </a:r>
            <a:r>
              <a:rPr lang="en-US" baseline="0" dirty="0" err="1" smtClean="0"/>
              <a:t>på</a:t>
            </a:r>
            <a:r>
              <a:rPr lang="en-US" baseline="0" dirty="0" smtClean="0"/>
              <a:t> A, C, </a:t>
            </a:r>
            <a:r>
              <a:rPr lang="en-US" baseline="0" dirty="0" err="1" smtClean="0"/>
              <a:t>och</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Efter</a:t>
            </a:r>
            <a:r>
              <a:rPr lang="en-US" dirty="0" smtClean="0"/>
              <a:t> </a:t>
            </a:r>
            <a:r>
              <a:rPr lang="en-US" dirty="0" err="1" smtClean="0"/>
              <a:t>ett</a:t>
            </a:r>
            <a:r>
              <a:rPr lang="en-US" dirty="0" smtClean="0"/>
              <a:t> tag, </a:t>
            </a:r>
            <a:r>
              <a:rPr lang="en-US" dirty="0" err="1" smtClean="0"/>
              <a:t>så</a:t>
            </a:r>
            <a:r>
              <a:rPr lang="en-US" dirty="0" smtClean="0"/>
              <a:t> </a:t>
            </a:r>
            <a:r>
              <a:rPr lang="en-US" dirty="0" err="1" smtClean="0"/>
              <a:t>har</a:t>
            </a:r>
            <a:r>
              <a:rPr lang="en-US" dirty="0" smtClean="0"/>
              <a:t> en </a:t>
            </a:r>
            <a:r>
              <a:rPr lang="en-US" dirty="0" err="1" smtClean="0"/>
              <a:t>ny</a:t>
            </a:r>
            <a:r>
              <a:rPr lang="en-US" dirty="0" smtClean="0"/>
              <a:t> nod </a:t>
            </a:r>
            <a:r>
              <a:rPr lang="en-US" dirty="0" err="1" smtClean="0"/>
              <a:t>tillkommit</a:t>
            </a:r>
            <a:r>
              <a:rPr lang="en-US" dirty="0" smtClean="0"/>
              <a:t>,</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vi </a:t>
            </a:r>
            <a:r>
              <a:rPr lang="en-US" baseline="0" dirty="0" err="1" smtClean="0"/>
              <a:t>redan</a:t>
            </a:r>
            <a:r>
              <a:rPr lang="en-US" baseline="0" dirty="0" smtClean="0"/>
              <a:t> </a:t>
            </a:r>
            <a:r>
              <a:rPr lang="en-US" baseline="0" dirty="0" err="1" smtClean="0"/>
              <a:t>har</a:t>
            </a:r>
            <a:r>
              <a:rPr lang="en-US" baseline="0" dirty="0" smtClean="0"/>
              <a:t>, </a:t>
            </a:r>
            <a:r>
              <a:rPr lang="en-US" baseline="0" dirty="0" err="1" smtClean="0"/>
              <a:t>dvs</a:t>
            </a:r>
            <a:r>
              <a:rPr lang="en-US" baseline="0" dirty="0" smtClean="0"/>
              <a:t> D.</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baseline="0" dirty="0" smtClean="0"/>
              <a:t> </a:t>
            </a:r>
            <a:r>
              <a:rPr lang="en-US" baseline="0" dirty="0" err="1" smtClean="0"/>
              <a:t>skapar</a:t>
            </a:r>
            <a:r>
              <a:rPr lang="en-US" baseline="0" dirty="0" smtClean="0"/>
              <a:t> vi </a:t>
            </a:r>
            <a:r>
              <a:rPr lang="en-US" baseline="0" dirty="0" err="1" smtClean="0"/>
              <a:t>först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dirty="0" smtClean="0"/>
              <a:t> </a:t>
            </a:r>
            <a:r>
              <a:rPr lang="en-US" dirty="0" err="1" smtClean="0"/>
              <a:t>därefter</a:t>
            </a:r>
            <a:r>
              <a:rPr lang="en-US" baseline="0" dirty="0" smtClean="0"/>
              <a:t> tar vi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baseline="0" dirty="0" smtClean="0"/>
              <a:t> </a:t>
            </a:r>
            <a:r>
              <a:rPr lang="en-US" baseline="0" dirty="0" err="1" smtClean="0"/>
              <a:t>så</a:t>
            </a:r>
            <a:r>
              <a:rPr lang="en-US" baseline="0" dirty="0" smtClean="0"/>
              <a:t> </a:t>
            </a:r>
            <a:r>
              <a:rPr lang="en-US" baseline="0" dirty="0" err="1" smtClean="0"/>
              <a:t>kollar</a:t>
            </a:r>
            <a:r>
              <a:rPr lang="en-US" baseline="0" dirty="0" smtClean="0"/>
              <a:t> vi </a:t>
            </a:r>
            <a:r>
              <a:rPr lang="en-US" baseline="0" dirty="0" err="1" smtClean="0"/>
              <a:t>igen</a:t>
            </a:r>
            <a:r>
              <a:rPr lang="en-US" baseline="0" dirty="0" smtClean="0"/>
              <a:t> om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I </a:t>
            </a:r>
            <a:r>
              <a:rPr lang="en-US" baseline="0" dirty="0" err="1" smtClean="0"/>
              <a:t>detta</a:t>
            </a:r>
            <a:r>
              <a:rPr lang="en-US" baseline="0" dirty="0" smtClean="0"/>
              <a:t> </a:t>
            </a:r>
            <a:r>
              <a:rPr lang="en-US" baseline="0" dirty="0" err="1" smtClean="0"/>
              <a:t>fallet</a:t>
            </a:r>
            <a:r>
              <a:rPr lang="en-US" baseline="0" dirty="0" smtClean="0"/>
              <a:t> D,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dvs</a:t>
            </a:r>
            <a:r>
              <a:rPr lang="en-US" baseline="0" dirty="0" smtClean="0"/>
              <a:t> A. </a:t>
            </a:r>
            <a:r>
              <a:rPr lang="en-US" baseline="0" dirty="0" err="1" smtClean="0"/>
              <a:t>Det</a:t>
            </a:r>
            <a:r>
              <a:rPr lang="en-US" baseline="0" dirty="0" smtClean="0"/>
              <a:t> </a:t>
            </a:r>
            <a:r>
              <a:rPr lang="en-US" baseline="0" dirty="0" err="1" smtClean="0"/>
              <a:t>är</a:t>
            </a:r>
            <a:r>
              <a:rPr lang="en-US" baseline="0" dirty="0" smtClean="0"/>
              <a:t> den </a:t>
            </a:r>
            <a:r>
              <a:rPr lang="en-US" baseline="0" dirty="0" err="1" smtClean="0"/>
              <a:t>inte</a:t>
            </a:r>
            <a:r>
              <a:rPr lang="en-US" baseline="0" dirty="0" smtClean="0"/>
              <a:t>, </a:t>
            </a:r>
            <a:r>
              <a:rPr lang="en-US" baseline="0" dirty="0" err="1" smtClean="0"/>
              <a:t>då</a:t>
            </a:r>
            <a:r>
              <a:rPr lang="en-US" baseline="0" dirty="0" smtClean="0"/>
              <a:t> </a:t>
            </a:r>
            <a:r>
              <a:rPr lang="en-US" baseline="0" dirty="0" err="1" smtClean="0"/>
              <a:t>är</a:t>
            </a:r>
            <a:r>
              <a:rPr lang="en-US" baseline="0" dirty="0" smtClean="0"/>
              <a:t> vi </a:t>
            </a:r>
            <a:r>
              <a:rPr lang="en-US" baseline="0" dirty="0" err="1" smtClean="0"/>
              <a:t>klara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a:t>
            </a:r>
            <a:r>
              <a:rPr lang="en-US" baseline="0" dirty="0" err="1" smtClean="0"/>
              <a:t>av</a:t>
            </a:r>
            <a:r>
              <a:rPr lang="en-US" baseline="0" dirty="0" smtClean="0"/>
              <a:t> </a:t>
            </a:r>
            <a:r>
              <a:rPr lang="en-US" baseline="0" dirty="0" err="1" smtClean="0"/>
              <a:t>resurserna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upptäcka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dirty="0" smtClean="0"/>
              <a:t> </a:t>
            </a:r>
            <a:r>
              <a:rPr lang="en-US" dirty="0" err="1" smtClean="0"/>
              <a:t>går</a:t>
            </a:r>
            <a:r>
              <a:rPr lang="en-US" baseline="0" dirty="0" smtClean="0"/>
              <a:t> vi </a:t>
            </a:r>
            <a:r>
              <a:rPr lang="en-US" baseline="0" dirty="0" err="1" smtClean="0"/>
              <a:t>vidare</a:t>
            </a:r>
            <a:r>
              <a:rPr lang="en-US" baseline="0" dirty="0" smtClean="0"/>
              <a:t> till </a:t>
            </a:r>
            <a:r>
              <a:rPr lang="en-US" baseline="0" dirty="0" err="1" smtClean="0"/>
              <a:t>nästa</a:t>
            </a:r>
            <a:r>
              <a:rPr lang="en-US" baseline="0" dirty="0" smtClean="0"/>
              <a:t> del. Ta </a:t>
            </a:r>
            <a:r>
              <a:rPr lang="en-US" baseline="0" dirty="0" err="1" smtClean="0"/>
              <a:t>bort</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vi </a:t>
            </a:r>
            <a:r>
              <a:rPr lang="en-US" baseline="0" dirty="0" err="1" smtClean="0"/>
              <a:t>fortfarande</a:t>
            </a:r>
            <a:r>
              <a:rPr lang="en-US" baseline="0" dirty="0" smtClean="0"/>
              <a:t> </a:t>
            </a:r>
            <a:r>
              <a:rPr lang="en-US" baseline="0" dirty="0" err="1" smtClean="0"/>
              <a:t>uppnår</a:t>
            </a:r>
            <a:r>
              <a:rPr lang="en-US" baseline="0" dirty="0" smtClean="0"/>
              <a:t> </a:t>
            </a:r>
            <a:r>
              <a:rPr lang="en-US" baseline="0" dirty="0" err="1" smtClean="0"/>
              <a:t>önskad</a:t>
            </a:r>
            <a:r>
              <a:rPr lang="en-US" baseline="0" dirty="0" smtClean="0"/>
              <a:t> </a:t>
            </a:r>
            <a:r>
              <a:rPr lang="en-US" baseline="0" dirty="0" err="1" smtClean="0"/>
              <a:t>tillförlitlighet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skulle</a:t>
            </a:r>
            <a:r>
              <a:rPr lang="en-US" dirty="0" smtClean="0"/>
              <a:t> ta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tillförlitlga</a:t>
            </a:r>
            <a:r>
              <a:rPr lang="en-US" baseline="0" dirty="0" smtClean="0"/>
              <a:t> </a:t>
            </a:r>
            <a:r>
              <a:rPr lang="en-US" baseline="0" dirty="0" err="1" smtClean="0"/>
              <a:t>noden</a:t>
            </a:r>
            <a:r>
              <a:rPr lang="en-US" baseline="0" dirty="0" smtClean="0"/>
              <a:t>, A </a:t>
            </a:r>
            <a:r>
              <a:rPr lang="en-US" baseline="0" dirty="0" err="1" smtClean="0"/>
              <a:t>så</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tillförlitligheten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Därmed</a:t>
            </a:r>
            <a:r>
              <a:rPr lang="en-US" baseline="0" dirty="0" smtClean="0"/>
              <a:t> </a:t>
            </a:r>
            <a:r>
              <a:rPr lang="en-US" baseline="0" dirty="0" err="1" smtClean="0"/>
              <a:t>så</a:t>
            </a:r>
            <a:r>
              <a:rPr lang="en-US" baseline="0" dirty="0" smtClean="0"/>
              <a:t> tar vi </a:t>
            </a:r>
            <a:r>
              <a:rPr lang="en-US" baseline="0" dirty="0" err="1" smtClean="0"/>
              <a:t>bort</a:t>
            </a:r>
            <a:r>
              <a:rPr lang="en-US" baseline="0" dirty="0" smtClean="0"/>
              <a:t> A2</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även</a:t>
            </a:r>
            <a:r>
              <a:rPr lang="en-US" dirty="0" smtClean="0"/>
              <a:t> </a:t>
            </a:r>
            <a:r>
              <a:rPr lang="en-US" dirty="0" err="1" smtClean="0"/>
              <a:t>skulle</a:t>
            </a:r>
            <a:r>
              <a:rPr lang="en-US" dirty="0" smtClean="0"/>
              <a:t> ta </a:t>
            </a:r>
            <a:r>
              <a:rPr lang="en-US" dirty="0" err="1" smtClean="0"/>
              <a:t>bort</a:t>
            </a:r>
            <a:r>
              <a:rPr lang="en-US" dirty="0" smtClean="0"/>
              <a:t> A1 </a:t>
            </a:r>
            <a:r>
              <a:rPr lang="en-US" dirty="0" err="1" smtClean="0"/>
              <a:t>som</a:t>
            </a:r>
            <a:r>
              <a:rPr lang="en-US" dirty="0" smtClean="0"/>
              <a:t> nu </a:t>
            </a:r>
            <a:r>
              <a:rPr lang="en-US" dirty="0" err="1" smtClean="0"/>
              <a:t>är</a:t>
            </a:r>
            <a:r>
              <a:rPr lang="en-US" dirty="0" smtClean="0"/>
              <a:t> den </a:t>
            </a:r>
            <a:r>
              <a:rPr lang="en-US" dirty="0" err="1" smtClean="0"/>
              <a:t>replikan</a:t>
            </a:r>
            <a:r>
              <a:rPr lang="en-US" dirty="0" smtClean="0"/>
              <a:t> </a:t>
            </a:r>
            <a:r>
              <a:rPr lang="en-US" dirty="0" err="1" smtClean="0"/>
              <a:t>som</a:t>
            </a:r>
            <a:r>
              <a:rPr lang="en-US" baseline="0" dirty="0" smtClean="0"/>
              <a:t> ligger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inte</a:t>
            </a:r>
            <a:r>
              <a:rPr lang="en-US" baseline="0" dirty="0" smtClean="0"/>
              <a:t> </a:t>
            </a:r>
            <a:r>
              <a:rPr lang="en-US" baseline="0" dirty="0" err="1" smtClean="0"/>
              <a:t>tillförlitlighetsnivån</a:t>
            </a:r>
            <a:r>
              <a:rPr lang="en-US" baseline="0" dirty="0" smtClean="0"/>
              <a:t> </a:t>
            </a:r>
            <a:r>
              <a:rPr lang="en-US" baseline="0" dirty="0" err="1" smtClean="0"/>
              <a:t>vara</a:t>
            </a:r>
            <a:r>
              <a:rPr lang="en-US" baseline="0" dirty="0" smtClean="0"/>
              <a:t> </a:t>
            </a:r>
            <a:r>
              <a:rPr lang="en-US" baseline="0" dirty="0" err="1" smtClean="0"/>
              <a:t>uppnådd</a:t>
            </a:r>
            <a:r>
              <a:rPr lang="en-US" baseline="0" dirty="0" smtClean="0"/>
              <a:t> </a:t>
            </a:r>
            <a:r>
              <a:rPr lang="en-US" baseline="0" dirty="0" err="1" smtClean="0"/>
              <a:t>längre</a:t>
            </a:r>
            <a:r>
              <a:rPr lang="en-US" baseline="0" dirty="0" smtClean="0"/>
              <a:t>. Vi </a:t>
            </a:r>
            <a:r>
              <a:rPr lang="en-US" baseline="0" dirty="0" err="1" smtClean="0"/>
              <a:t>är</a:t>
            </a:r>
            <a:r>
              <a:rPr lang="en-US" baseline="0" dirty="0" smtClean="0"/>
              <a:t> </a:t>
            </a:r>
            <a:r>
              <a:rPr lang="en-US" baseline="0" dirty="0" err="1" smtClean="0"/>
              <a:t>klara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a:t>
            </a:r>
            <a:r>
              <a:rPr lang="en-US" baseline="0" dirty="0" smtClean="0"/>
              <a:t>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a:t>
            </a:r>
            <a:r>
              <a:rPr lang="en-US" baseline="0" dirty="0" smtClean="0"/>
              <a:t>(med </a:t>
            </a:r>
            <a:r>
              <a:rPr lang="en-US" baseline="0" dirty="0" err="1" smtClean="0"/>
              <a:t>en</a:t>
            </a:r>
            <a:r>
              <a:rPr lang="en-US" baseline="0" dirty="0" smtClean="0"/>
              <a:t> </a:t>
            </a:r>
            <a:r>
              <a:rPr lang="en-US" baseline="0" dirty="0" err="1" smtClean="0"/>
              <a:t>frekvens</a:t>
            </a:r>
            <a:r>
              <a:rPr lang="en-US" baseline="0" dirty="0" smtClean="0"/>
              <a:t> </a:t>
            </a:r>
            <a:r>
              <a:rPr lang="en-US" baseline="0" dirty="0" err="1" smtClean="0"/>
              <a:t>på</a:t>
            </a:r>
            <a:r>
              <a:rPr lang="en-US" baseline="0" dirty="0" smtClean="0"/>
              <a:t> 200 </a:t>
            </a:r>
            <a:r>
              <a:rPr lang="en-US" baseline="0" dirty="0" err="1" smtClean="0"/>
              <a:t>ms</a:t>
            </a:r>
            <a:r>
              <a:rPr lang="en-US" baseline="0" dirty="0" smtClean="0"/>
              <a:t>) </a:t>
            </a:r>
            <a:r>
              <a:rPr lang="en-US" baseline="0" dirty="0" err="1" smtClean="0"/>
              <a:t>skickar</a:t>
            </a:r>
            <a:r>
              <a:rPr lang="en-US" baseline="0" dirty="0" smtClean="0"/>
              <a:t> </a:t>
            </a:r>
            <a:r>
              <a:rPr lang="en-US" baseline="0" dirty="0" smtClean="0"/>
              <a:t>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operativa</a:t>
            </a:r>
            <a:r>
              <a:rPr lang="en-US" baseline="0" dirty="0" smtClean="0"/>
              <a:t>. </a:t>
            </a:r>
            <a:endParaRPr lang="en-US" baseline="0" dirty="0" smtClean="0"/>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a:t>
            </a:r>
            <a:r>
              <a:rPr lang="en-US" baseline="0" dirty="0" err="1" smtClean="0"/>
              <a:t>varsin</a:t>
            </a:r>
            <a:r>
              <a:rPr lang="en-US" baseline="0" dirty="0" smtClean="0"/>
              <a:t>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a:t>
            </a:r>
            <a:r>
              <a:rPr lang="en-US" baseline="0" dirty="0" err="1" smtClean="0"/>
              <a:t>en</a:t>
            </a:r>
            <a:r>
              <a:rPr lang="en-US" baseline="0" dirty="0" smtClean="0"/>
              <a:t>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a:t>
            </a:r>
            <a:r>
              <a:rPr lang="en-US" baseline="0" dirty="0" err="1" smtClean="0"/>
              <a:t>i</a:t>
            </a:r>
            <a:r>
              <a:rPr lang="en-US" baseline="0" dirty="0" smtClean="0"/>
              <a:t>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a:t>
            </a:r>
            <a:r>
              <a:rPr lang="en-US" i="0" baseline="0" dirty="0" err="1" smtClean="0"/>
              <a:t>en</a:t>
            </a:r>
            <a:r>
              <a:rPr lang="en-US" i="0" baseline="0" dirty="0" smtClean="0"/>
              <a:t> </a:t>
            </a:r>
            <a:r>
              <a:rPr lang="en-US" i="0" baseline="0" dirty="0" err="1" smtClean="0"/>
              <a:t>viss</a:t>
            </a:r>
            <a:r>
              <a:rPr lang="en-US" i="0" baseline="0" dirty="0" smtClean="0"/>
              <a:t> </a:t>
            </a:r>
            <a:r>
              <a:rPr lang="en-US" i="0" baseline="0" dirty="0" err="1" smtClean="0"/>
              <a:t>tid</a:t>
            </a:r>
            <a:r>
              <a:rPr lang="en-US" i="0" baseline="0" dirty="0" smtClean="0"/>
              <a:t> </a:t>
            </a:r>
            <a:r>
              <a:rPr lang="en-US" i="0" baseline="0" dirty="0" err="1" smtClean="0"/>
              <a:t>startas</a:t>
            </a:r>
            <a:r>
              <a:rPr lang="en-US" i="0" baseline="0" dirty="0" smtClean="0"/>
              <a:t> </a:t>
            </a:r>
            <a:r>
              <a:rPr lang="en-US" i="0" baseline="0" dirty="0" err="1" smtClean="0"/>
              <a:t>processen</a:t>
            </a:r>
            <a:r>
              <a:rPr lang="en-US" i="0" baseline="0" dirty="0" smtClean="0"/>
              <a:t> om </a:t>
            </a:r>
            <a:r>
              <a:rPr lang="en-US" i="0" baseline="0" dirty="0" err="1" smtClean="0"/>
              <a:t>och</a:t>
            </a:r>
            <a:r>
              <a:rPr lang="en-US" i="0" baseline="0" dirty="0" smtClean="0"/>
              <a:t> </a:t>
            </a:r>
            <a:r>
              <a:rPr lang="en-US" i="0" baseline="0" dirty="0" err="1" smtClean="0"/>
              <a:t>en</a:t>
            </a:r>
            <a:r>
              <a:rPr lang="en-US" i="0" baseline="0" dirty="0" smtClean="0"/>
              <a:t>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smtClean="0"/>
          </a:p>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a:t>
            </a:r>
            <a:r>
              <a:rPr lang="en-US" baseline="0" dirty="0" smtClean="0"/>
              <a:t>C. </a:t>
            </a:r>
            <a:r>
              <a:rPr lang="en-US" baseline="0" dirty="0" err="1" smtClean="0"/>
              <a:t>Antag</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lika</a:t>
            </a:r>
            <a:r>
              <a:rPr lang="en-US" baseline="0" dirty="0" smtClean="0"/>
              <a:t> </a:t>
            </a:r>
            <a:r>
              <a:rPr lang="en-US" baseline="0" dirty="0" err="1" smtClean="0"/>
              <a:t>tillförlitliga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a:t>
            </a:r>
            <a:r>
              <a:rPr lang="en-US" dirty="0" err="1" smtClean="0"/>
              <a:t>noden</a:t>
            </a:r>
            <a:r>
              <a:rPr lang="en-US" dirty="0" smtClean="0"/>
              <a:t> med </a:t>
            </a:r>
            <a:r>
              <a:rPr lang="en-US" dirty="0" err="1" smtClean="0"/>
              <a:t>högst</a:t>
            </a:r>
            <a:r>
              <a:rPr lang="en-US" dirty="0" smtClean="0"/>
              <a:t> id, </a:t>
            </a:r>
            <a:r>
              <a:rPr lang="en-US" dirty="0" err="1" smtClean="0"/>
              <a:t>antag</a:t>
            </a:r>
            <a:r>
              <a:rPr lang="en-US" dirty="0" smtClean="0"/>
              <a:t> nod</a:t>
            </a:r>
            <a:r>
              <a:rPr lang="en-US" baseline="0" dirty="0" smtClean="0"/>
              <a:t> </a:t>
            </a:r>
            <a:r>
              <a:rPr lang="en-US" baseline="0" dirty="0" smtClean="0"/>
              <a:t>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den </a:t>
            </a:r>
            <a:r>
              <a:rPr lang="en-US" baseline="0" dirty="0" err="1" smtClean="0"/>
              <a:t>inte</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Nod</a:t>
            </a:r>
            <a:r>
              <a:rPr lang="sv-SE" baseline="0" dirty="0" smtClean="0"/>
              <a:t> B skickar all nödvändig information om </a:t>
            </a:r>
            <a:r>
              <a:rPr lang="sv-SE" baseline="0" dirty="0" err="1" smtClean="0"/>
              <a:t>replikan</a:t>
            </a:r>
            <a:r>
              <a:rPr lang="sv-SE" baseline="0" dirty="0" smtClean="0"/>
              <a:t> till nod D så nod D kan starta upp en ny </a:t>
            </a:r>
            <a:r>
              <a:rPr lang="sv-SE" baseline="0" dirty="0" err="1" smtClean="0"/>
              <a:t>replika</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41</a:t>
            </a:fld>
            <a:endParaRPr lang="en-US"/>
          </a:p>
        </p:txBody>
      </p:sp>
    </p:spTree>
    <p:extLst>
      <p:ext uri="{BB962C8B-B14F-4D97-AF65-F5344CB8AC3E}">
        <p14:creationId xmlns:p14="http://schemas.microsoft.com/office/powerpoint/2010/main" val="1357280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a:t>
            </a:r>
            <a:r>
              <a:rPr lang="en-US" dirty="0" err="1" smtClean="0"/>
              <a:t>allt</a:t>
            </a:r>
            <a:r>
              <a:rPr lang="en-US" dirty="0" smtClean="0"/>
              <a:t> </a:t>
            </a:r>
            <a:r>
              <a:rPr lang="en-US" dirty="0" err="1" smtClean="0"/>
              <a:t>gick</a:t>
            </a:r>
            <a:r>
              <a:rPr lang="en-US" dirty="0" smtClean="0"/>
              <a:t> bra </a:t>
            </a:r>
            <a:r>
              <a:rPr lang="en-US" dirty="0" err="1" smtClean="0"/>
              <a:t>kommer</a:t>
            </a:r>
            <a:r>
              <a:rPr lang="en-US" dirty="0" smtClean="0"/>
              <a:t> nod</a:t>
            </a:r>
            <a:r>
              <a:rPr lang="en-US" baseline="0" dirty="0" smtClean="0"/>
              <a:t> D </a:t>
            </a:r>
            <a:r>
              <a:rPr lang="en-US" baseline="0" dirty="0" err="1" smtClean="0"/>
              <a:t>returnera</a:t>
            </a:r>
            <a:r>
              <a:rPr lang="en-US" baseline="0" dirty="0" smtClean="0"/>
              <a:t> den </a:t>
            </a:r>
            <a:r>
              <a:rPr lang="en-US" baseline="0" dirty="0" err="1" smtClean="0"/>
              <a:t>nya</a:t>
            </a:r>
            <a:r>
              <a:rPr lang="en-US" baseline="0" dirty="0" smtClean="0"/>
              <a:t> </a:t>
            </a:r>
            <a:r>
              <a:rPr lang="en-US" baseline="0" dirty="0" err="1" smtClean="0"/>
              <a:t>replikans</a:t>
            </a:r>
            <a:r>
              <a:rPr lang="en-US" baseline="0" dirty="0" smtClean="0"/>
              <a:t> id. </a:t>
            </a:r>
            <a:r>
              <a:rPr lang="en-US" dirty="0" err="1" smtClean="0"/>
              <a:t>Slutligen</a:t>
            </a:r>
            <a:r>
              <a:rPr lang="en-US" dirty="0" smtClean="0"/>
              <a:t> </a:t>
            </a:r>
            <a:r>
              <a:rPr lang="en-US" dirty="0" err="1" smtClean="0"/>
              <a:t>kommer</a:t>
            </a:r>
            <a:r>
              <a:rPr lang="en-US" dirty="0" smtClean="0"/>
              <a:t> </a:t>
            </a:r>
            <a:r>
              <a:rPr lang="en-US" dirty="0" smtClean="0"/>
              <a:t>nod</a:t>
            </a:r>
            <a:r>
              <a:rPr lang="en-US" baseline="0" dirty="0" smtClean="0"/>
              <a:t> </a:t>
            </a:r>
            <a:r>
              <a:rPr lang="en-US" baseline="0" dirty="0" smtClean="0"/>
              <a:t>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[HOPPA ÖVER?]</a:t>
            </a:r>
          </a:p>
          <a:p>
            <a:r>
              <a:rPr lang="en-US" dirty="0" err="1" smtClean="0"/>
              <a:t>Ett</a:t>
            </a:r>
            <a:r>
              <a:rPr lang="en-US" dirty="0" smtClean="0"/>
              <a:t> </a:t>
            </a:r>
            <a:r>
              <a:rPr lang="en-US" dirty="0" err="1" smtClean="0"/>
              <a:t>liknande</a:t>
            </a:r>
            <a:r>
              <a:rPr lang="en-US" dirty="0" smtClean="0"/>
              <a:t> </a:t>
            </a:r>
            <a:r>
              <a:rPr lang="en-US" dirty="0" err="1" smtClean="0"/>
              <a:t>exempel</a:t>
            </a:r>
            <a:r>
              <a:rPr lang="en-US" dirty="0" smtClean="0"/>
              <a:t> med </a:t>
            </a:r>
            <a:r>
              <a:rPr lang="en-US" dirty="0" err="1" smtClean="0"/>
              <a:t>två</a:t>
            </a:r>
            <a:r>
              <a:rPr lang="en-US" dirty="0" smtClean="0"/>
              <a:t> </a:t>
            </a:r>
            <a:r>
              <a:rPr lang="en-US" dirty="0" err="1" smtClean="0"/>
              <a:t>replikor</a:t>
            </a:r>
            <a:r>
              <a:rPr lang="en-US" dirty="0" smtClean="0"/>
              <a:t>.</a:t>
            </a:r>
          </a:p>
          <a:p>
            <a:endParaRPr lang="en-US" dirty="0" smtClean="0"/>
          </a:p>
          <a:p>
            <a:r>
              <a:rPr lang="en-US" dirty="0" err="1" smtClean="0"/>
              <a:t>Nodernas</a:t>
            </a:r>
            <a:r>
              <a:rPr lang="en-US" dirty="0" smtClean="0"/>
              <a:t> </a:t>
            </a:r>
            <a:r>
              <a:rPr lang="en-US" dirty="0" err="1" smtClean="0"/>
              <a:t>tillfötlitlighetsnivå</a:t>
            </a:r>
            <a:r>
              <a:rPr lang="en-US" dirty="0" smtClean="0"/>
              <a:t> </a:t>
            </a:r>
            <a:r>
              <a:rPr lang="en-US" dirty="0" err="1" smtClean="0"/>
              <a:t>syns</a:t>
            </a:r>
            <a:r>
              <a:rPr lang="en-US" dirty="0" smtClean="0"/>
              <a:t> </a:t>
            </a:r>
            <a:r>
              <a:rPr lang="en-US" dirty="0" err="1" smtClean="0"/>
              <a:t>också</a:t>
            </a:r>
            <a:r>
              <a:rPr lang="en-US" dirty="0" smtClean="0"/>
              <a:t>.</a:t>
            </a:r>
          </a:p>
          <a:p>
            <a:endParaRPr lang="en-US" dirty="0" smtClean="0"/>
          </a:p>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det</a:t>
            </a:r>
            <a:r>
              <a:rPr lang="en-US" baseline="0" dirty="0" smtClean="0"/>
              <a:t> </a:t>
            </a:r>
            <a:r>
              <a:rPr lang="en-US" baseline="0" dirty="0" err="1" smtClean="0"/>
              <a:t>räcker</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smtClean="0"/>
              <a:t>om </a:t>
            </a:r>
            <a:r>
              <a:rPr lang="en-US" baseline="0" dirty="0" smtClean="0"/>
              <a:t>de </a:t>
            </a:r>
            <a:r>
              <a:rPr lang="en-US" baseline="0" dirty="0" err="1" smtClean="0"/>
              <a:t>körs</a:t>
            </a:r>
            <a:r>
              <a:rPr lang="en-US" baseline="0" dirty="0" smtClean="0"/>
              <a:t> </a:t>
            </a:r>
            <a:r>
              <a:rPr lang="en-US" baseline="0" dirty="0" err="1" smtClean="0"/>
              <a:t>på</a:t>
            </a:r>
            <a:r>
              <a:rPr lang="en-US" baseline="0" dirty="0" smtClean="0"/>
              <a:t> nod A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779117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baseline="0" dirty="0" smtClean="0"/>
              <a:t> nod C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och</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B, men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fortfarande</a:t>
            </a:r>
            <a:r>
              <a:rPr lang="en-US" baseline="0" dirty="0" smtClean="0"/>
              <a:t> </a:t>
            </a:r>
            <a:r>
              <a:rPr lang="en-US" baseline="0" dirty="0" err="1" smtClean="0"/>
              <a:t>inte</a:t>
            </a:r>
            <a:r>
              <a:rPr lang="en-US" baseline="0" dirty="0" smtClean="0"/>
              <a:t> </a:t>
            </a:r>
            <a:r>
              <a:rPr lang="en-US" baseline="0" dirty="0" err="1" smtClean="0"/>
              <a:t>uppfylld</a:t>
            </a:r>
            <a:r>
              <a:rPr lang="en-US" baseline="0" dirty="0" smtClean="0"/>
              <a:t> </a:t>
            </a:r>
            <a:r>
              <a:rPr lang="en-US" baseline="0" dirty="0" err="1" smtClean="0"/>
              <a:t>och</a:t>
            </a:r>
            <a:r>
              <a:rPr lang="en-US" baseline="0" dirty="0" smtClean="0"/>
              <a:t> </a:t>
            </a:r>
            <a:r>
              <a:rPr lang="en-US" baseline="0" dirty="0" err="1" smtClean="0"/>
              <a:t>ytterligare</a:t>
            </a:r>
            <a:r>
              <a:rPr lang="en-US" baseline="0" dirty="0" smtClean="0"/>
              <a:t> en </a:t>
            </a:r>
            <a:r>
              <a:rPr lang="en-US" baseline="0" dirty="0" err="1" smtClean="0"/>
              <a:t>replika</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44</a:t>
            </a:fld>
            <a:endParaRPr lang="en-US"/>
          </a:p>
        </p:txBody>
      </p:sp>
    </p:spTree>
    <p:extLst>
      <p:ext uri="{BB962C8B-B14F-4D97-AF65-F5344CB8AC3E}">
        <p14:creationId xmlns:p14="http://schemas.microsoft.com/office/powerpoint/2010/main" val="13706145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Tiden </a:t>
            </a:r>
            <a:r>
              <a:rPr lang="sv-SE" i="1" noProof="0" dirty="0" smtClean="0"/>
              <a:t>t</a:t>
            </a:r>
            <a:r>
              <a:rPr lang="sv-SE" i="0" noProof="0" dirty="0" smtClean="0"/>
              <a:t> som används I </a:t>
            </a:r>
            <a:r>
              <a:rPr lang="sv-SE" i="0" noProof="0" dirty="0" err="1" smtClean="0"/>
              <a:t>tillfötlighetsmodellen</a:t>
            </a:r>
            <a:r>
              <a:rPr lang="sv-SE" i="0" noProof="0" dirty="0" smtClean="0"/>
              <a:t> består av tiden det</a:t>
            </a:r>
            <a:r>
              <a:rPr lang="sv-SE" i="0" baseline="0" noProof="0" dirty="0" smtClean="0"/>
              <a:t> tar att </a:t>
            </a:r>
            <a:r>
              <a:rPr lang="sv-SE" i="0" baseline="0" noProof="0" dirty="0" err="1" smtClean="0"/>
              <a:t>detekera</a:t>
            </a:r>
            <a:r>
              <a:rPr lang="sv-SE" i="0" baseline="0" noProof="0" dirty="0" smtClean="0"/>
              <a:t> att en nod har dött, plus tiden det tar att hantera felet och eventuellt </a:t>
            </a:r>
            <a:r>
              <a:rPr lang="sv-SE" i="0" baseline="0" noProof="0" dirty="0" err="1" smtClean="0"/>
              <a:t>replicera</a:t>
            </a:r>
            <a:r>
              <a:rPr lang="sv-SE" i="0" baseline="0" noProof="0" dirty="0" smtClean="0"/>
              <a:t> en task.</a:t>
            </a:r>
          </a:p>
          <a:p>
            <a:endParaRPr lang="sv-SE" i="0" baseline="0" noProof="0" dirty="0" smtClean="0"/>
          </a:p>
          <a:p>
            <a:r>
              <a:rPr lang="sv-SE" i="0" baseline="0" noProof="0" dirty="0" smtClean="0"/>
              <a:t>Som tidigare nämnt så är </a:t>
            </a:r>
            <a:r>
              <a:rPr lang="sv-SE" i="0" baseline="0" noProof="0" dirty="0" smtClean="0"/>
              <a:t>tiden det tar att </a:t>
            </a:r>
            <a:r>
              <a:rPr lang="sv-SE" i="0" baseline="0" noProof="0" dirty="0" err="1" smtClean="0"/>
              <a:t>detekera</a:t>
            </a:r>
            <a:r>
              <a:rPr lang="sv-SE" i="0" baseline="0" noProof="0" dirty="0" smtClean="0"/>
              <a:t> att en nöd har dött satt </a:t>
            </a:r>
            <a:r>
              <a:rPr lang="sv-SE" i="0" baseline="0" noProof="0" dirty="0" smtClean="0"/>
              <a:t>till 500 </a:t>
            </a:r>
            <a:r>
              <a:rPr lang="sv-SE" i="0" baseline="0" noProof="0" dirty="0" smtClean="0"/>
              <a:t>ms. </a:t>
            </a:r>
            <a:r>
              <a:rPr lang="sv-SE" i="0" baseline="0" noProof="0" dirty="0" smtClean="0"/>
              <a:t>Tiden </a:t>
            </a:r>
            <a:r>
              <a:rPr lang="sv-SE" i="0" baseline="0" noProof="0" dirty="0" smtClean="0"/>
              <a:t>det tar att </a:t>
            </a:r>
            <a:r>
              <a:rPr lang="sv-SE" i="0" baseline="0" noProof="0" dirty="0" smtClean="0"/>
              <a:t>hantera felet och skapa en ny </a:t>
            </a:r>
            <a:r>
              <a:rPr lang="sv-SE" i="0" baseline="0" noProof="0" dirty="0" err="1" smtClean="0"/>
              <a:t>replika</a:t>
            </a:r>
            <a:r>
              <a:rPr lang="sv-SE" i="0" baseline="0" noProof="0" dirty="0" smtClean="0"/>
              <a:t> varierar dock.</a:t>
            </a:r>
          </a:p>
          <a:p>
            <a:endParaRPr lang="sv-SE" i="0" baseline="0" noProof="0" dirty="0" smtClean="0"/>
          </a:p>
          <a:p>
            <a:r>
              <a:rPr lang="sv-SE" i="0" baseline="0" noProof="0" dirty="0" smtClean="0"/>
              <a:t>Det beror delvis på </a:t>
            </a:r>
            <a:r>
              <a:rPr lang="sv-SE" i="0" baseline="0" noProof="0" dirty="0" smtClean="0"/>
              <a:t>hur stort </a:t>
            </a:r>
            <a:r>
              <a:rPr lang="sv-SE" i="0" baseline="0" noProof="0" dirty="0" err="1" smtClean="0"/>
              <a:t>statet</a:t>
            </a:r>
            <a:r>
              <a:rPr lang="sv-SE" i="0" baseline="0" noProof="0" dirty="0" smtClean="0"/>
              <a:t> på </a:t>
            </a:r>
            <a:r>
              <a:rPr lang="sv-SE" i="0" baseline="0" noProof="0" dirty="0" err="1" smtClean="0"/>
              <a:t>replikan</a:t>
            </a:r>
            <a:r>
              <a:rPr lang="sv-SE" i="0" baseline="0" noProof="0" dirty="0" smtClean="0"/>
              <a:t> är</a:t>
            </a:r>
            <a:r>
              <a:rPr lang="sv-SE" i="0" baseline="0" noProof="0" dirty="0" smtClean="0"/>
              <a:t>, </a:t>
            </a:r>
            <a:r>
              <a:rPr lang="sv-SE" i="0" baseline="0" noProof="0" dirty="0" smtClean="0"/>
              <a:t>så därför </a:t>
            </a:r>
            <a:r>
              <a:rPr lang="sv-SE" i="0" baseline="0" noProof="0" dirty="0" smtClean="0"/>
              <a:t>lagras dessa tider </a:t>
            </a:r>
            <a:r>
              <a:rPr lang="sv-SE" i="0" baseline="0" noProof="0" dirty="0" smtClean="0"/>
              <a:t>utifrån typ av tjänst.</a:t>
            </a:r>
            <a:endParaRPr lang="sv-SE" i="0" baseline="0" noProof="0" dirty="0" smtClean="0"/>
          </a:p>
          <a:p>
            <a:endParaRPr lang="sv-SE" i="0" baseline="0" noProof="0" dirty="0" smtClean="0"/>
          </a:p>
          <a:p>
            <a:r>
              <a:rPr lang="sv-SE" i="0" baseline="0" noProof="0" dirty="0" smtClean="0"/>
              <a:t>Det beror dessutom på om noden som först väljs ut, blir klar eller om den själv dör innan den blir klar, </a:t>
            </a:r>
            <a:r>
              <a:rPr lang="sv-SE" i="0" baseline="0" noProof="0" dirty="0" smtClean="0"/>
              <a:t>i </a:t>
            </a:r>
            <a:r>
              <a:rPr lang="sv-SE" i="0" baseline="0" noProof="0" dirty="0" smtClean="0"/>
              <a:t>vilket fall en ny nod väljs. </a:t>
            </a:r>
          </a:p>
          <a:p>
            <a:endParaRPr lang="sv-SE" i="0" baseline="0" noProof="0" dirty="0" smtClean="0"/>
          </a:p>
          <a:p>
            <a:r>
              <a:rPr lang="sv-SE" i="0" baseline="0" noProof="0" dirty="0" smtClean="0"/>
              <a:t>Vidare kan noden som vi ber </a:t>
            </a:r>
            <a:r>
              <a:rPr lang="sv-SE" i="0" baseline="0" noProof="0" dirty="0" err="1" smtClean="0"/>
              <a:t>replicera</a:t>
            </a:r>
            <a:r>
              <a:rPr lang="sv-SE" i="0" baseline="0" noProof="0" dirty="0" smtClean="0"/>
              <a:t> sin </a:t>
            </a:r>
            <a:r>
              <a:rPr lang="sv-SE" i="0" baseline="0" noProof="0" dirty="0" err="1" smtClean="0"/>
              <a:t>replika</a:t>
            </a:r>
            <a:r>
              <a:rPr lang="sv-SE" i="0" baseline="0" noProof="0" dirty="0" smtClean="0"/>
              <a:t> dö innan den hinner göra det, även då väljs en ny nod ut, </a:t>
            </a:r>
            <a:endParaRPr lang="sv-SE" i="0" baseline="0" noProof="0" dirty="0" smtClean="0"/>
          </a:p>
          <a:p>
            <a:r>
              <a:rPr lang="sv-SE" i="0" baseline="0" noProof="0" dirty="0" smtClean="0"/>
              <a:t>Även noden </a:t>
            </a:r>
            <a:r>
              <a:rPr lang="sv-SE" i="0" baseline="0" noProof="0" dirty="0" smtClean="0"/>
              <a:t>vi </a:t>
            </a:r>
            <a:r>
              <a:rPr lang="sv-SE" i="0" baseline="0" noProof="0" dirty="0" err="1" smtClean="0"/>
              <a:t>replicerar</a:t>
            </a:r>
            <a:r>
              <a:rPr lang="sv-SE" i="0" baseline="0" noProof="0" dirty="0" smtClean="0"/>
              <a:t> till kan dö.</a:t>
            </a:r>
          </a:p>
        </p:txBody>
      </p:sp>
      <p:sp>
        <p:nvSpPr>
          <p:cNvPr id="4" name="Slide Number Placeholder 3"/>
          <p:cNvSpPr>
            <a:spLocks noGrp="1"/>
          </p:cNvSpPr>
          <p:nvPr>
            <p:ph type="sldNum" sz="quarter" idx="10"/>
          </p:nvPr>
        </p:nvSpPr>
        <p:spPr/>
        <p:txBody>
          <a:bodyPr/>
          <a:lstStyle/>
          <a:p>
            <a:fld id="{100650DF-8CBF-0341-B1F9-47D0C0CD302F}" type="slidenum">
              <a:rPr lang="en-US" smtClean="0"/>
              <a:t>45</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r>
              <a:rPr lang="sv-SE" baseline="0" noProof="0" dirty="0" smtClean="0"/>
              <a:t>.</a:t>
            </a:r>
          </a:p>
          <a:p>
            <a:endParaRPr lang="sv-SE" baseline="0" noProof="0" dirty="0" smtClean="0"/>
          </a:p>
          <a:p>
            <a:r>
              <a:rPr lang="sv-SE" baseline="0" noProof="0" dirty="0" smtClean="0"/>
              <a:t>Lite kort om Calvin: Calvins huvudkomponenter består av </a:t>
            </a:r>
          </a:p>
          <a:p>
            <a:pPr marL="171450" indent="-171450">
              <a:buFontTx/>
              <a:buChar char="-"/>
            </a:pPr>
            <a:r>
              <a:rPr lang="sv-SE" baseline="0" noProof="0" dirty="0" err="1" smtClean="0"/>
              <a:t>Runtime</a:t>
            </a:r>
            <a:endParaRPr lang="sv-SE" baseline="0" noProof="0" dirty="0" smtClean="0"/>
          </a:p>
          <a:p>
            <a:pPr marL="171450" indent="-171450">
              <a:buFontTx/>
              <a:buChar char="-"/>
            </a:pPr>
            <a:r>
              <a:rPr lang="sv-SE" baseline="0" noProof="0" dirty="0" err="1" smtClean="0"/>
              <a:t>Actor</a:t>
            </a:r>
            <a:endParaRPr lang="sv-SE" baseline="0" noProof="0" dirty="0" smtClean="0"/>
          </a:p>
          <a:p>
            <a:pPr marL="171450" indent="-171450">
              <a:buFontTx/>
              <a:buChar char="-"/>
            </a:pPr>
            <a:r>
              <a:rPr lang="sv-SE" baseline="0" noProof="0" dirty="0" err="1" smtClean="0"/>
              <a:t>Kademlia</a:t>
            </a:r>
            <a:endParaRPr lang="sv-SE" baseline="0" noProof="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Ett Calvin-</a:t>
            </a:r>
            <a:r>
              <a:rPr lang="sv-SE" dirty="0" err="1" smtClean="0"/>
              <a:t>runtime</a:t>
            </a:r>
            <a:r>
              <a:rPr lang="sv-SE" baseline="0" dirty="0" smtClean="0"/>
              <a:t> är en container för aktörer. </a:t>
            </a:r>
          </a:p>
          <a:p>
            <a:endParaRPr lang="sv-SE" baseline="0" dirty="0" smtClean="0"/>
          </a:p>
          <a:p>
            <a:r>
              <a:rPr lang="sv-SE" baseline="0" dirty="0" err="1" smtClean="0"/>
              <a:t>Runtimet</a:t>
            </a:r>
            <a:r>
              <a:rPr lang="sv-SE" baseline="0" dirty="0" smtClean="0"/>
              <a:t> sköter allt med datatransport mellan aktörer, både på samma </a:t>
            </a:r>
            <a:r>
              <a:rPr lang="sv-SE" baseline="0" dirty="0" err="1" smtClean="0"/>
              <a:t>runtime</a:t>
            </a:r>
            <a:r>
              <a:rPr lang="sv-SE" baseline="0" dirty="0" smtClean="0"/>
              <a:t> men även mellan </a:t>
            </a:r>
            <a:r>
              <a:rPr lang="sv-SE" baseline="0" dirty="0" err="1" smtClean="0"/>
              <a:t>runtimes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52</a:t>
            </a:fld>
            <a:endParaRPr lang="en-US"/>
          </a:p>
        </p:txBody>
      </p:sp>
    </p:spTree>
    <p:extLst>
      <p:ext uri="{BB962C8B-B14F-4D97-AF65-F5344CB8AC3E}">
        <p14:creationId xmlns:p14="http://schemas.microsoft.com/office/powerpoint/2010/main" val="321095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a:t>
            </a:r>
            <a:r>
              <a:rPr lang="sv-SE" baseline="0" dirty="0" smtClean="0"/>
              <a:t> aktor i Calvin består av portat, actions och villkor för under vilka aktorn kan köras.</a:t>
            </a:r>
          </a:p>
          <a:p>
            <a:endParaRPr lang="sv-SE" baseline="0" dirty="0" smtClean="0"/>
          </a:p>
          <a:p>
            <a:r>
              <a:rPr lang="sv-SE" baseline="0" dirty="0" smtClean="0"/>
              <a:t>För varje </a:t>
            </a:r>
            <a:r>
              <a:rPr lang="sv-SE" baseline="0" dirty="0" err="1" smtClean="0"/>
              <a:t>inport</a:t>
            </a:r>
            <a:r>
              <a:rPr lang="sv-SE" baseline="0" dirty="0" smtClean="0"/>
              <a:t> finns det en kö av meddelanden, kallade tokens att </a:t>
            </a:r>
            <a:r>
              <a:rPr lang="sv-SE" baseline="0" dirty="0" err="1" smtClean="0"/>
              <a:t>processera</a:t>
            </a:r>
            <a:r>
              <a:rPr lang="sv-SE" baseline="0" dirty="0" smtClean="0"/>
              <a:t>. För varje </a:t>
            </a:r>
            <a:r>
              <a:rPr lang="sv-SE" baseline="0" dirty="0" err="1" smtClean="0"/>
              <a:t>utport</a:t>
            </a:r>
            <a:r>
              <a:rPr lang="sv-SE" baseline="0" dirty="0" smtClean="0"/>
              <a:t> finns en kö av tokens att skicka vidare till nästa aktor.</a:t>
            </a:r>
          </a:p>
          <a:p>
            <a:endParaRPr lang="sv-SE" baseline="0" dirty="0" smtClean="0"/>
          </a:p>
          <a:p>
            <a:r>
              <a:rPr lang="sv-SE" baseline="0" dirty="0" smtClean="0"/>
              <a:t>En aktors </a:t>
            </a:r>
            <a:r>
              <a:rPr lang="sv-SE" baseline="0" dirty="0" err="1" smtClean="0"/>
              <a:t>state</a:t>
            </a:r>
            <a:r>
              <a:rPr lang="sv-SE" baseline="0" dirty="0" smtClean="0"/>
              <a:t> används vid </a:t>
            </a:r>
            <a:r>
              <a:rPr lang="sv-SE" baseline="0" dirty="0" err="1" smtClean="0"/>
              <a:t>emigrering</a:t>
            </a:r>
            <a:r>
              <a:rPr lang="sv-SE" baseline="0" dirty="0" smtClean="0"/>
              <a:t> och </a:t>
            </a:r>
            <a:r>
              <a:rPr lang="sv-SE" baseline="0" dirty="0" err="1" smtClean="0"/>
              <a:t>replicering</a:t>
            </a:r>
            <a:r>
              <a:rPr lang="sv-SE" baseline="0" dirty="0" smtClean="0"/>
              <a:t> av aktörer och består främst av:</a:t>
            </a:r>
          </a:p>
          <a:p>
            <a:pPr marL="171450" indent="-171450">
              <a:buFontTx/>
              <a:buChar char="-"/>
            </a:pPr>
            <a:r>
              <a:rPr lang="sv-SE" baseline="0" dirty="0" smtClean="0"/>
              <a:t>Aktors typ</a:t>
            </a:r>
          </a:p>
          <a:p>
            <a:pPr marL="171450" indent="-171450">
              <a:buFontTx/>
              <a:buChar char="-"/>
            </a:pPr>
            <a:r>
              <a:rPr lang="sv-SE" baseline="0" dirty="0" smtClean="0"/>
              <a:t>Argument som behövs vid skapandet av aktorn</a:t>
            </a:r>
          </a:p>
          <a:p>
            <a:pPr marL="171450" indent="-171450">
              <a:buFontTx/>
              <a:buChar char="-"/>
            </a:pPr>
            <a:r>
              <a:rPr lang="sv-SE" baseline="0" dirty="0" smtClean="0"/>
              <a:t>Information om portar</a:t>
            </a:r>
          </a:p>
          <a:p>
            <a:pPr marL="171450" indent="-171450">
              <a:buFontTx/>
              <a:buChar char="-"/>
            </a:pPr>
            <a:r>
              <a:rPr lang="sv-SE" baseline="0" dirty="0" err="1" smtClean="0"/>
              <a:t>Portköer</a:t>
            </a:r>
            <a:endParaRPr lang="sv-SE" baseline="0" dirty="0" smtClean="0"/>
          </a:p>
        </p:txBody>
      </p:sp>
      <p:sp>
        <p:nvSpPr>
          <p:cNvPr id="4" name="Platshållare för bildnummer 3"/>
          <p:cNvSpPr>
            <a:spLocks noGrp="1"/>
          </p:cNvSpPr>
          <p:nvPr>
            <p:ph type="sldNum" sz="quarter" idx="10"/>
          </p:nvPr>
        </p:nvSpPr>
        <p:spPr/>
        <p:txBody>
          <a:bodyPr/>
          <a:lstStyle/>
          <a:p>
            <a:fld id="{100650DF-8CBF-0341-B1F9-47D0C0CD302F}" type="slidenum">
              <a:rPr lang="en-US" smtClean="0"/>
              <a:t>53</a:t>
            </a:fld>
            <a:endParaRPr lang="en-US"/>
          </a:p>
        </p:txBody>
      </p:sp>
    </p:spTree>
    <p:extLst>
      <p:ext uri="{BB962C8B-B14F-4D97-AF65-F5344CB8AC3E}">
        <p14:creationId xmlns:p14="http://schemas.microsoft.com/office/powerpoint/2010/main" val="41164609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applikation</a:t>
            </a:r>
            <a:r>
              <a:rPr lang="sv-SE" baseline="0" dirty="0" smtClean="0"/>
              <a:t> i Calvin byggs upp av sammankopplade aktörer</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54</a:t>
            </a:fld>
            <a:endParaRPr lang="en-US"/>
          </a:p>
        </p:txBody>
      </p:sp>
    </p:spTree>
    <p:extLst>
      <p:ext uri="{BB962C8B-B14F-4D97-AF65-F5344CB8AC3E}">
        <p14:creationId xmlns:p14="http://schemas.microsoft.com/office/powerpoint/2010/main" val="2432909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fld id="{100650DF-8CBF-0341-B1F9-47D0C0CD302F}" type="slidenum">
              <a:rPr lang="en-US" smtClean="0"/>
              <a:t>55</a:t>
            </a:fld>
            <a:endParaRPr lang="en-US"/>
          </a:p>
        </p:txBody>
      </p:sp>
    </p:spTree>
    <p:extLst>
      <p:ext uri="{BB962C8B-B14F-4D97-AF65-F5344CB8AC3E}">
        <p14:creationId xmlns:p14="http://schemas.microsoft.com/office/powerpoint/2010/main" val="32615319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r>
              <a:rPr lang="en-US" baseline="0" dirty="0" err="1" smtClean="0"/>
              <a:t>Inte</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smtClean="0"/>
              <a:t>Nod failures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a:t>
            </a:r>
            <a:r>
              <a:rPr lang="en-US" baseline="0" dirty="0" err="1" smtClean="0"/>
              <a:t>vis</a:t>
            </a:r>
            <a:r>
              <a:rPr lang="en-US" baseline="0" dirty="0" smtClean="0"/>
              <a:t>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failure rate.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a:t>
            </a:r>
            <a:r>
              <a:rPr lang="en-US" baseline="0" dirty="0" err="1" smtClean="0"/>
              <a:t>Därför</a:t>
            </a:r>
            <a:r>
              <a:rPr lang="en-US" baseline="0" dirty="0" smtClean="0"/>
              <a:t> </a:t>
            </a:r>
            <a:r>
              <a:rPr lang="en-US" baseline="0" dirty="0" err="1" smtClean="0"/>
              <a:t>dödades</a:t>
            </a:r>
            <a:r>
              <a:rPr lang="en-US" baseline="0" dirty="0" smtClean="0"/>
              <a:t> </a:t>
            </a:r>
            <a:r>
              <a:rPr lang="en-US" baseline="0" dirty="0" err="1" smtClean="0"/>
              <a:t>aldrig</a:t>
            </a:r>
            <a:r>
              <a:rPr lang="en-US" baseline="0" dirty="0" smtClean="0"/>
              <a:t> en </a:t>
            </a:r>
            <a:r>
              <a:rPr lang="en-US" baseline="0" dirty="0" err="1" smtClean="0"/>
              <a:t>av</a:t>
            </a:r>
            <a:r>
              <a:rPr lang="en-US" baseline="0" dirty="0" smtClean="0"/>
              <a:t> de 6 </a:t>
            </a:r>
            <a:r>
              <a:rPr lang="en-US" baseline="0" dirty="0" err="1" smtClean="0"/>
              <a:t>servrarna</a:t>
            </a:r>
            <a:r>
              <a:rPr lang="en-US" baseline="0" dirty="0" smtClean="0"/>
              <a:t>, </a:t>
            </a:r>
            <a:r>
              <a:rPr lang="en-US" baseline="0" dirty="0" err="1" smtClean="0"/>
              <a:t>utan</a:t>
            </a:r>
            <a:r>
              <a:rPr lang="en-US" baseline="0" dirty="0" smtClean="0"/>
              <a:t> en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konsumenten</a:t>
            </a:r>
            <a:r>
              <a:rPr lang="en-US" baseline="0" dirty="0" smtClean="0"/>
              <a:t> </a:t>
            </a:r>
            <a:r>
              <a:rPr lang="en-US" baseline="0" dirty="0" err="1" smtClean="0"/>
              <a:t>och</a:t>
            </a:r>
            <a:r>
              <a:rPr lang="en-US" baseline="0" dirty="0" smtClean="0"/>
              <a:t> </a:t>
            </a:r>
            <a:r>
              <a:rPr lang="en-US" baseline="0" dirty="0" err="1" smtClean="0"/>
              <a:t>producenten</a:t>
            </a:r>
            <a:r>
              <a:rPr lang="en-US" baseline="0" dirty="0" smtClean="0"/>
              <a:t> </a:t>
            </a:r>
            <a:r>
              <a:rPr lang="en-US" baseline="0" dirty="0" err="1" smtClean="0"/>
              <a:t>var</a:t>
            </a:r>
            <a:r>
              <a:rPr lang="en-US" baseline="0" dirty="0" smtClean="0"/>
              <a:t> </a:t>
            </a:r>
            <a:r>
              <a:rPr lang="en-US" baseline="0" dirty="0" err="1" smtClean="0"/>
              <a:t>placerade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nod </a:t>
            </a:r>
            <a:r>
              <a:rPr lang="en-US" baseline="0" dirty="0" err="1" smtClean="0"/>
              <a:t>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en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en normal </a:t>
            </a:r>
            <a:r>
              <a:rPr lang="en-US" baseline="0" dirty="0" err="1" smtClean="0"/>
              <a:t>distrubution</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standard </a:t>
            </a:r>
            <a:r>
              <a:rPr lang="en-US" baseline="0" dirty="0" err="1" smtClean="0"/>
              <a:t>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runtimen</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r>
              <a:rPr lang="en-US" baseline="0" dirty="0" err="1" smtClean="0"/>
              <a:t>Detta</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a:t>
            </a:r>
            <a:r>
              <a:rPr lang="en-US" baseline="0" dirty="0" err="1" smtClean="0"/>
              <a:t>och</a:t>
            </a:r>
            <a:r>
              <a:rPr lang="en-US" baseline="0" dirty="0" smtClean="0"/>
              <a:t> </a:t>
            </a:r>
            <a:r>
              <a:rPr lang="en-US" baseline="0" dirty="0" err="1" smtClean="0"/>
              <a:t>då</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hela</a:t>
            </a:r>
            <a:r>
              <a:rPr lang="en-US" baseline="0" dirty="0" smtClean="0"/>
              <a:t> </a:t>
            </a:r>
            <a:r>
              <a:rPr lang="en-US" baseline="0" dirty="0" err="1" smtClean="0"/>
              <a:t>tiden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tex</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om de </a:t>
            </a:r>
            <a:r>
              <a:rPr lang="en-US" baseline="0" dirty="0" err="1" smtClean="0"/>
              <a:t>startades</a:t>
            </a:r>
            <a:r>
              <a:rPr lang="en-US" baseline="0" dirty="0" smtClean="0"/>
              <a:t> </a:t>
            </a:r>
            <a:r>
              <a:rPr lang="en-US" baseline="0" dirty="0" err="1" smtClean="0"/>
              <a:t>samtidigt</a:t>
            </a:r>
            <a:r>
              <a:rPr lang="en-US" baseline="0" dirty="0" smtClean="0"/>
              <a:t>, </a:t>
            </a:r>
            <a:r>
              <a:rPr lang="en-US" baseline="0" dirty="0" err="1" smtClean="0"/>
              <a:t>vidare</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a:t>
            </a:r>
            <a:r>
              <a:rPr lang="en-US" baseline="0" dirty="0" err="1" smtClean="0"/>
              <a:t>stycken</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random </a:t>
            </a:r>
            <a:r>
              <a:rPr lang="en-US" baseline="0" dirty="0" err="1" smtClean="0"/>
              <a:t>nummer</a:t>
            </a:r>
            <a:r>
              <a:rPr lang="en-US" baseline="0" dirty="0" smtClean="0"/>
              <a:t>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varje</a:t>
            </a:r>
            <a:r>
              <a:rPr lang="en-US" baseline="0" dirty="0" smtClean="0"/>
              <a:t> runtime </a:t>
            </a:r>
            <a:r>
              <a:rPr lang="en-US" baseline="0" dirty="0" err="1" smtClean="0"/>
              <a:t>var</a:t>
            </a:r>
            <a:r>
              <a:rPr lang="en-US" baseline="0" dirty="0" smtClean="0"/>
              <a:t> </a:t>
            </a:r>
            <a:r>
              <a:rPr lang="en-US" baseline="0" dirty="0" err="1" smtClean="0"/>
              <a:t>satt</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var</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failure plus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I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530 ms.</a:t>
            </a:r>
          </a:p>
          <a:p>
            <a:endParaRPr lang="is-IS" baseline="0" dirty="0" smtClean="0"/>
          </a:p>
          <a:p>
            <a:r>
              <a:rPr lang="is-IS" baseline="0" dirty="0" smtClean="0"/>
              <a:t>Som ni ser då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DEFAULT </a:t>
            </a:r>
            <a:r>
              <a:rPr lang="en-US" baseline="0" dirty="0" err="1" smtClean="0"/>
              <a:t>värdet</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a:t>
            </a:r>
            <a:r>
              <a:rPr lang="en-US" baseline="0" dirty="0" smtClean="0"/>
              <a:t> </a:t>
            </a:r>
            <a:r>
              <a:rPr lang="en-US" baseline="0" dirty="0" err="1" smtClean="0"/>
              <a:t>tid</a:t>
            </a:r>
            <a:r>
              <a:rPr lang="en-US" baseline="0" dirty="0" smtClean="0"/>
              <a:t> </a:t>
            </a:r>
            <a:r>
              <a:rPr lang="en-US" baseline="0" dirty="0" err="1" smtClean="0"/>
              <a:t>samt</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a:t>
            </a:r>
            <a:r>
              <a:rPr lang="en-US" baseline="0" dirty="0" err="1" smtClean="0"/>
              <a:t>att</a:t>
            </a:r>
            <a:r>
              <a:rPr lang="en-US" baseline="0" dirty="0" smtClean="0"/>
              <a:t> den </a:t>
            </a:r>
            <a:r>
              <a:rPr lang="en-US" baseline="0" dirty="0" err="1" smtClean="0"/>
              <a:t>faktiska</a:t>
            </a:r>
            <a:r>
              <a:rPr lang="en-US" baseline="0" dirty="0" smtClean="0"/>
              <a:t> MTBF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sedan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a:t>
            </a:r>
            <a:r>
              <a:rPr lang="en-US" baseline="0" dirty="0" err="1" smtClean="0"/>
              <a:t>synkroniseringsprpblem</a:t>
            </a:r>
            <a:r>
              <a:rPr lang="en-US" baseline="0" dirty="0" smtClean="0"/>
              <a:t>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externa </a:t>
            </a:r>
            <a:r>
              <a:rPr lang="en-US" baseline="0" dirty="0" err="1" smtClean="0"/>
              <a:t>anrop</a:t>
            </a:r>
            <a:r>
              <a:rPr lang="en-US" baseline="0" dirty="0" smtClean="0"/>
              <a:t>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anropet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det</a:t>
            </a:r>
            <a:r>
              <a:rPr lang="en-US" baseline="0" dirty="0" smtClean="0"/>
              <a:t> </a:t>
            </a:r>
            <a:r>
              <a:rPr lang="en-US" baseline="0" dirty="0" err="1" smtClean="0"/>
              <a:t>olika</a:t>
            </a:r>
            <a:r>
              <a:rPr lang="en-US" baseline="0" dirty="0" smtClean="0"/>
              <a:t> MTBF till </a:t>
            </a:r>
            <a:r>
              <a:rPr lang="en-US" baseline="0" dirty="0" err="1" smtClean="0"/>
              <a:t>olika</a:t>
            </a:r>
            <a:r>
              <a:rPr lang="en-US" baseline="0" dirty="0" smtClean="0"/>
              <a:t> runtimes.</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reliable,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a:t>
            </a:r>
            <a:r>
              <a:rPr lang="en-US" baseline="0" dirty="0" err="1" smtClean="0"/>
              <a:t>bara</a:t>
            </a:r>
            <a:r>
              <a:rPr lang="en-US" baseline="0" dirty="0" smtClean="0"/>
              <a:t>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behövs</a:t>
            </a:r>
            <a:r>
              <a:rPr lang="en-US" baseline="0" dirty="0" smtClean="0"/>
              <a:t> 3 </a:t>
            </a:r>
            <a:r>
              <a:rPr lang="en-US" baseline="0" dirty="0" err="1" smtClean="0"/>
              <a:t>annars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snabbt</a:t>
            </a:r>
            <a:r>
              <a:rPr lang="en-US" baseline="0" dirty="0" smtClean="0"/>
              <a:t> </a:t>
            </a:r>
            <a:r>
              <a:rPr lang="en-US" baseline="0" dirty="0" err="1" smtClean="0"/>
              <a:t>ökar</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syms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80</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81</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a:t>
            </a:r>
            <a:r>
              <a:rPr lang="en-US" baseline="0" dirty="0" smtClean="0"/>
              <a:t>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på</a:t>
            </a:r>
            <a:r>
              <a:rPr lang="en-US" baseline="0" dirty="0" smtClean="0"/>
              <a:t> </a:t>
            </a:r>
            <a:r>
              <a:rPr lang="en-US" baseline="0" dirty="0" err="1" smtClean="0"/>
              <a:t>ett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modellera</a:t>
            </a:r>
            <a:r>
              <a:rPr lang="en-US" baseline="0" dirty="0" smtClean="0"/>
              <a:t> </a:t>
            </a:r>
            <a:r>
              <a:rPr lang="en-US" baseline="0" dirty="0" err="1" smtClean="0"/>
              <a:t>verkliga</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väldigt</a:t>
            </a:r>
            <a:r>
              <a:rPr lang="en-US" baseline="0" dirty="0" smtClean="0"/>
              <a:t>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a:t>
            </a:r>
            <a:r>
              <a:rPr lang="en-US" baseline="0" dirty="0" err="1" smtClean="0"/>
              <a:t>operativ</a:t>
            </a:r>
            <a:r>
              <a:rPr lang="en-US" baseline="0" dirty="0" smtClean="0"/>
              <a:t>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är</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antas</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operative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bara om </a:t>
            </a:r>
            <a:r>
              <a:rPr lang="en-US" baseline="0" dirty="0" err="1" smtClean="0"/>
              <a:t>nodfel</a:t>
            </a:r>
            <a:endParaRPr lang="en-US" baseline="0" dirty="0" smtClean="0"/>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87</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88</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sannolikheten</a:t>
            </a:r>
            <a:r>
              <a:rPr lang="en-US" baseline="0" dirty="0" smtClean="0"/>
              <a:t> </a:t>
            </a:r>
            <a:r>
              <a:rPr lang="en-US" baseline="0" dirty="0" err="1" smtClean="0"/>
              <a:t>av</a:t>
            </a:r>
            <a:r>
              <a:rPr lang="en-US" baseline="0" dirty="0" smtClean="0"/>
              <a:t> k </a:t>
            </a:r>
            <a:r>
              <a:rPr lang="en-US" baseline="0" dirty="0" err="1" smtClean="0"/>
              <a:t>stycken</a:t>
            </a:r>
            <a:r>
              <a:rPr lang="en-US" baseline="0" dirty="0" smtClean="0"/>
              <a:t> </a:t>
            </a:r>
            <a:r>
              <a:rPr lang="en-US" baseline="0" dirty="0" err="1" smtClean="0"/>
              <a:t>fel</a:t>
            </a:r>
            <a:r>
              <a:rPr lang="en-US" baseline="0" dirty="0" smtClean="0"/>
              <a:t> om man vet </a:t>
            </a:r>
            <a:r>
              <a:rPr lang="en-US" baseline="0" dirty="0" err="1" smtClean="0"/>
              <a:t>dess</a:t>
            </a:r>
            <a:r>
              <a:rPr lang="en-US" baseline="0" dirty="0" smtClean="0"/>
              <a:t> </a:t>
            </a:r>
            <a:r>
              <a:rPr lang="en-US" dirty="0" err="1" smtClean="0"/>
              <a:t>felfrekvens</a:t>
            </a:r>
            <a:r>
              <a:rPr lang="en-US" baseline="0" dirty="0" smtClean="0"/>
              <a:t>, </a:t>
            </a:r>
            <a:r>
              <a:rPr lang="en-US" baseline="0" dirty="0" err="1" smtClean="0"/>
              <a:t>tex</a:t>
            </a:r>
            <a:r>
              <a:rPr lang="en-US" baseline="0" dirty="0" smtClean="0"/>
              <a:t> om </a:t>
            </a:r>
            <a:r>
              <a:rPr lang="en-US" dirty="0" err="1" smtClean="0"/>
              <a:t>felfrekvensen</a:t>
            </a:r>
            <a:r>
              <a:rPr lang="en-US" dirty="0" smtClean="0"/>
              <a:t> </a:t>
            </a:r>
            <a:r>
              <a:rPr lang="en-US" baseline="0" dirty="0" err="1" smtClean="0"/>
              <a:t>är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smtClean="0"/>
              <a:t>om </a:t>
            </a:r>
            <a:r>
              <a:rPr lang="en-US" baseline="0" dirty="0" err="1" smtClean="0"/>
              <a:t>dagen</a:t>
            </a:r>
            <a:r>
              <a:rPr lang="en-US" baseline="0" dirty="0" smtClean="0"/>
              <a:t>, </a:t>
            </a:r>
            <a:r>
              <a:rPr lang="en-US" baseline="0" dirty="0" err="1" smtClean="0"/>
              <a:t>så</a:t>
            </a:r>
            <a:r>
              <a:rPr lang="en-US" baseline="0" dirty="0" smtClean="0"/>
              <a:t> </a:t>
            </a:r>
            <a:r>
              <a:rPr lang="en-US" baseline="0" dirty="0" err="1" smtClean="0"/>
              <a:t>ger</a:t>
            </a:r>
            <a:r>
              <a:rPr lang="en-US" baseline="0" dirty="0" smtClean="0"/>
              <a:t> P(2) </a:t>
            </a:r>
            <a:r>
              <a:rPr lang="en-US" baseline="0" dirty="0" err="1" smtClean="0"/>
              <a:t>sannolikheten</a:t>
            </a:r>
            <a:r>
              <a:rPr lang="en-US" baseline="0" dirty="0" smtClean="0"/>
              <a:t> </a:t>
            </a:r>
            <a:r>
              <a:rPr lang="en-US" baseline="0" dirty="0" err="1" smtClean="0"/>
              <a:t>för</a:t>
            </a:r>
            <a:r>
              <a:rPr lang="en-US" baseline="0" dirty="0" smtClean="0"/>
              <a:t> 2 </a:t>
            </a:r>
            <a:r>
              <a:rPr lang="en-US" baseline="0" dirty="0" err="1" smtClean="0"/>
              <a:t>fel</a:t>
            </a:r>
            <a:r>
              <a:rPr lang="en-US" baseline="0" dirty="0" smtClean="0"/>
              <a:t> under </a:t>
            </a:r>
            <a:r>
              <a:rPr lang="en-US" baseline="0" dirty="0" err="1" smtClean="0"/>
              <a:t>en</a:t>
            </a:r>
            <a:r>
              <a:rPr lang="en-US" baseline="0" dirty="0" smtClean="0"/>
              <a:t> </a:t>
            </a:r>
            <a:r>
              <a:rPr lang="en-US" baseline="0" dirty="0" smtClean="0"/>
              <a:t>dag.</a:t>
            </a:r>
          </a:p>
          <a:p>
            <a:endParaRPr lang="en-US" baseline="0" dirty="0" smtClean="0"/>
          </a:p>
          <a:p>
            <a:r>
              <a:rPr lang="en-US" baseline="0" dirty="0" err="1" smtClean="0"/>
              <a:t>Och</a:t>
            </a:r>
            <a:r>
              <a:rPr lang="en-US" baseline="0" dirty="0" smtClean="0"/>
              <a:t> </a:t>
            </a:r>
            <a:r>
              <a:rPr lang="en-US" dirty="0" err="1" smtClean="0"/>
              <a:t>felfrekvensen</a:t>
            </a:r>
            <a:r>
              <a:rPr lang="en-US" dirty="0" smtClean="0"/>
              <a:t> </a:t>
            </a:r>
            <a:r>
              <a:rPr lang="en-US" baseline="0" dirty="0" err="1" smtClean="0"/>
              <a:t>kan</a:t>
            </a:r>
            <a:r>
              <a:rPr lang="en-US" baseline="0" dirty="0" smtClean="0"/>
              <a:t> </a:t>
            </a:r>
            <a:r>
              <a:rPr lang="en-US" baseline="0" dirty="0" smtClean="0"/>
              <a:t>med mean-time-between-failures </a:t>
            </a:r>
            <a:r>
              <a:rPr lang="en-US" baseline="0" dirty="0" err="1" smtClean="0"/>
              <a:t>beskrivas</a:t>
            </a:r>
            <a:r>
              <a:rPr lang="en-US" baseline="0" dirty="0" smtClean="0"/>
              <a:t> </a:t>
            </a:r>
            <a:r>
              <a:rPr lang="en-US" baseline="0" dirty="0" err="1" smtClean="0"/>
              <a:t>som</a:t>
            </a:r>
            <a:r>
              <a:rPr lang="en-US" baseline="0" dirty="0" smtClean="0"/>
              <a:t> en </a:t>
            </a:r>
            <a:r>
              <a:rPr lang="en-US" baseline="0" dirty="0" err="1" smtClean="0"/>
              <a:t>tid</a:t>
            </a:r>
            <a:r>
              <a:rPr lang="en-US" baseline="0" dirty="0" smtClean="0"/>
              <a:t> t / </a:t>
            </a:r>
            <a:r>
              <a:rPr lang="en-US" baseline="0" dirty="0" smtClean="0"/>
              <a:t>MTBF</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uttrycka</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en nod </a:t>
            </a:r>
            <a:r>
              <a:rPr lang="en-US" baseline="0" dirty="0" err="1" smtClean="0"/>
              <a:t>överlever</a:t>
            </a:r>
            <a:r>
              <a:rPr lang="en-US" baseline="0" dirty="0" smtClean="0"/>
              <a:t> en </a:t>
            </a:r>
            <a:r>
              <a:rPr lang="en-US" baseline="0" dirty="0" err="1" smtClean="0"/>
              <a:t>tid</a:t>
            </a:r>
            <a:r>
              <a:rPr lang="en-US" baseline="0" dirty="0" smtClean="0"/>
              <a:t> </a:t>
            </a:r>
            <a:r>
              <a:rPr lang="en-US" i="1" baseline="0" dirty="0" smtClean="0"/>
              <a:t>t</a:t>
            </a:r>
            <a:r>
              <a:rPr lang="en-US" i="0" baseline="0" dirty="0" smtClean="0"/>
              <a:t>, </a:t>
            </a:r>
            <a:r>
              <a:rPr lang="en-US" i="0" baseline="0" dirty="0" err="1" smtClean="0"/>
              <a:t>så</a:t>
            </a:r>
            <a:r>
              <a:rPr lang="en-US" i="0" baseline="0" dirty="0" smtClean="0"/>
              <a:t> </a:t>
            </a:r>
            <a:r>
              <a:rPr lang="en-US" i="0" baseline="0" dirty="0" err="1" smtClean="0"/>
              <a:t>får</a:t>
            </a:r>
            <a:r>
              <a:rPr lang="en-US" i="0" baseline="0" dirty="0" smtClean="0"/>
              <a:t> man </a:t>
            </a:r>
            <a:r>
              <a:rPr lang="en-US" i="0" baseline="0" dirty="0" err="1" smtClean="0"/>
              <a:t>istället</a:t>
            </a:r>
            <a:r>
              <a:rPr lang="en-US" i="0" baseline="0" dirty="0" smtClean="0"/>
              <a:t> </a:t>
            </a:r>
            <a:r>
              <a:rPr lang="en-US" i="0" baseline="0" dirty="0" err="1" smtClean="0"/>
              <a:t>uttrycka</a:t>
            </a:r>
            <a:r>
              <a:rPr lang="en-US" i="0" baseline="0" dirty="0" smtClean="0"/>
              <a:t> </a:t>
            </a:r>
            <a:r>
              <a:rPr lang="en-US" i="0" baseline="0" dirty="0" err="1" smtClean="0"/>
              <a:t>sannolikheten</a:t>
            </a:r>
            <a:r>
              <a:rPr lang="en-US" i="0" baseline="0" dirty="0" smtClean="0"/>
              <a:t> </a:t>
            </a:r>
            <a:r>
              <a:rPr lang="en-US" i="0" baseline="0" dirty="0" err="1" smtClean="0"/>
              <a:t>att</a:t>
            </a:r>
            <a:r>
              <a:rPr lang="en-US" i="0" baseline="0" dirty="0" smtClean="0"/>
              <a:t> 0 </a:t>
            </a:r>
            <a:r>
              <a:rPr lang="en-US" i="0" baseline="0" dirty="0" err="1" smtClean="0"/>
              <a:t>fel</a:t>
            </a:r>
            <a:r>
              <a:rPr lang="en-US" i="0" baseline="0" dirty="0" smtClean="0"/>
              <a:t> under den </a:t>
            </a:r>
            <a:r>
              <a:rPr lang="en-US" i="0" baseline="0" dirty="0" err="1" smtClean="0"/>
              <a:t>tiden</a:t>
            </a:r>
            <a:endParaRPr lang="en-US" i="0" baseline="0" dirty="0" smtClean="0"/>
          </a:p>
          <a:p>
            <a:endParaRPr lang="en-US" i="0" baseline="0" dirty="0" smtClean="0"/>
          </a:p>
          <a:p>
            <a:r>
              <a:rPr lang="en-US" i="0" baseline="0" dirty="0" err="1" smtClean="0"/>
              <a:t>Sannolikheten</a:t>
            </a:r>
            <a:r>
              <a:rPr lang="en-US" i="0" baseline="0" dirty="0" smtClean="0"/>
              <a:t> </a:t>
            </a:r>
            <a:r>
              <a:rPr lang="en-US" i="0" baseline="0" dirty="0" err="1" smtClean="0"/>
              <a:t>att</a:t>
            </a:r>
            <a:r>
              <a:rPr lang="en-US" i="0" baseline="0" dirty="0" smtClean="0"/>
              <a:t> </a:t>
            </a:r>
            <a:r>
              <a:rPr lang="en-US" i="0" baseline="0" dirty="0" err="1" smtClean="0"/>
              <a:t>minst</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en-US" i="0" baseline="0" dirty="0" err="1" smtClean="0"/>
              <a:t>inträffar</a:t>
            </a:r>
            <a:r>
              <a:rPr lang="en-US" i="0" baseline="0" dirty="0" smtClean="0"/>
              <a:t> </a:t>
            </a:r>
            <a:r>
              <a:rPr lang="en-US" i="0" baseline="0" dirty="0" err="1" smtClean="0"/>
              <a:t>är</a:t>
            </a:r>
            <a:r>
              <a:rPr lang="en-US" i="0" baseline="0" dirty="0" smtClean="0"/>
              <a:t> </a:t>
            </a:r>
            <a:r>
              <a:rPr lang="en-US" i="0" baseline="0" dirty="0" err="1" smtClean="0"/>
              <a:t>då</a:t>
            </a:r>
            <a:r>
              <a:rPr lang="en-US" i="0" baseline="0" dirty="0" smtClean="0"/>
              <a:t> 1 - </a:t>
            </a:r>
            <a:r>
              <a:rPr lang="en-US" i="0" baseline="0" dirty="0" err="1" smtClean="0"/>
              <a:t>sannolikheten</a:t>
            </a:r>
            <a:r>
              <a:rPr lang="en-US" i="0" baseline="0" dirty="0" smtClean="0"/>
              <a:t> </a:t>
            </a:r>
            <a:r>
              <a:rPr lang="en-US" i="0" baseline="0" dirty="0" err="1" smtClean="0"/>
              <a:t>att</a:t>
            </a:r>
            <a:r>
              <a:rPr lang="en-US" i="0" baseline="0" dirty="0" smtClean="0"/>
              <a:t> den </a:t>
            </a:r>
            <a:r>
              <a:rPr lang="en-US" i="0" baseline="0" dirty="0" err="1" smtClean="0"/>
              <a:t>överlever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5/8/2016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5/8/2016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5/8/2016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0.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4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panose="02040503050406030204" pitchFamily="18"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panose="02040503050406030204" pitchFamily="18"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panose="02040503050406030204" pitchFamily="18" charset="0"/>
                            </a:rPr>
                          </m:ctrlPr>
                        </m:fPr>
                        <m:num>
                          <m:sSup>
                            <m:sSupPr>
                              <m:ctrlPr>
                                <a:rPr lang="is-IS" i="1">
                                  <a:latin typeface="Cambria Math" panose="02040503050406030204" pitchFamily="18" charset="0"/>
                                </a:rPr>
                              </m:ctrlPr>
                            </m:sSupPr>
                            <m:e>
                              <m:d>
                                <m:dPr>
                                  <m:ctrlPr>
                                    <a:rPr lang="en-US" i="1">
                                      <a:latin typeface="Cambria Math" panose="02040503050406030204" pitchFamily="18" charset="0"/>
                                    </a:rPr>
                                  </m:ctrlPr>
                                </m:dPr>
                                <m:e>
                                  <m:f>
                                    <m:fPr>
                                      <m:ctrlPr>
                                        <a:rPr lang="fi-FI" i="1">
                                          <a:latin typeface="Cambria Math" panose="02040503050406030204" pitchFamily="18"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panose="02040503050406030204" pitchFamily="18" charset="0"/>
                                </a:rPr>
                              </m:ctrlPr>
                            </m:sSupPr>
                            <m:e>
                              <m:r>
                                <a:rPr lang="en-GB" i="1">
                                  <a:latin typeface="Cambria Math" charset="0"/>
                                </a:rPr>
                                <m:t>𝑒</m:t>
                              </m:r>
                            </m:e>
                            <m:sup>
                              <m:r>
                                <a:rPr lang="en-GB" i="1">
                                  <a:latin typeface="Cambria Math" charset="0"/>
                                </a:rPr>
                                <m:t>−</m:t>
                              </m:r>
                              <m:d>
                                <m:dPr>
                                  <m:ctrlPr>
                                    <a:rPr lang="en-US" i="1">
                                      <a:latin typeface="Cambria Math" panose="02040503050406030204" pitchFamily="18" charset="0"/>
                                    </a:rPr>
                                  </m:ctrlPr>
                                </m:dPr>
                                <m:e>
                                  <m:f>
                                    <m:fPr>
                                      <m:ctrlPr>
                                        <a:rPr lang="fi-FI" i="1">
                                          <a:latin typeface="Cambria Math" panose="02040503050406030204" pitchFamily="18"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panose="02040503050406030204" pitchFamily="18" charset="0"/>
                            </a:rPr>
                          </m:ctrlPr>
                        </m:sSupPr>
                        <m:e>
                          <m:r>
                            <a:rPr lang="en-GB" i="1">
                              <a:latin typeface="Cambria Math" charset="0"/>
                            </a:rPr>
                            <m:t>𝑒</m:t>
                          </m:r>
                        </m:e>
                        <m:sup>
                          <m:r>
                            <a:rPr lang="en-GB" i="1">
                              <a:latin typeface="Cambria Math" charset="0"/>
                            </a:rPr>
                            <m:t>−</m:t>
                          </m:r>
                          <m:d>
                            <m:dPr>
                              <m:ctrlPr>
                                <a:rPr lang="en-US" i="1">
                                  <a:latin typeface="Cambria Math" panose="02040503050406030204" pitchFamily="18" charset="0"/>
                                </a:rPr>
                              </m:ctrlPr>
                            </m:dPr>
                            <m:e>
                              <m:f>
                                <m:fPr>
                                  <m:ctrlPr>
                                    <a:rPr lang="fi-FI" i="1">
                                      <a:latin typeface="Cambria Math" panose="02040503050406030204" pitchFamily="18"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panose="02040503050406030204" pitchFamily="18"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panose="02040503050406030204" pitchFamily="18" charset="0"/>
                            </a:rPr>
                          </m:ctrlPr>
                        </m:fPr>
                        <m:num>
                          <m:sSup>
                            <m:sSupPr>
                              <m:ctrlPr>
                                <a:rPr lang="is-IS" i="1">
                                  <a:latin typeface="Cambria Math" panose="02040503050406030204" pitchFamily="18" charset="0"/>
                                </a:rPr>
                              </m:ctrlPr>
                            </m:sSupPr>
                            <m:e>
                              <m:d>
                                <m:dPr>
                                  <m:ctrlPr>
                                    <a:rPr lang="en-US" i="1">
                                      <a:latin typeface="Cambria Math" panose="02040503050406030204" pitchFamily="18" charset="0"/>
                                    </a:rPr>
                                  </m:ctrlPr>
                                </m:dPr>
                                <m:e>
                                  <m:f>
                                    <m:fPr>
                                      <m:ctrlPr>
                                        <a:rPr lang="fi-FI" i="1">
                                          <a:latin typeface="Cambria Math" panose="02040503050406030204" pitchFamily="18"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panose="02040503050406030204" pitchFamily="18" charset="0"/>
                                </a:rPr>
                              </m:ctrlPr>
                            </m:sSupPr>
                            <m:e>
                              <m:r>
                                <a:rPr lang="en-GB" i="1">
                                  <a:latin typeface="Cambria Math" charset="0"/>
                                </a:rPr>
                                <m:t>𝑒</m:t>
                              </m:r>
                            </m:e>
                            <m:sup>
                              <m:r>
                                <a:rPr lang="en-GB" i="1">
                                  <a:latin typeface="Cambria Math" charset="0"/>
                                </a:rPr>
                                <m:t>−</m:t>
                              </m:r>
                              <m:d>
                                <m:dPr>
                                  <m:ctrlPr>
                                    <a:rPr lang="en-US" i="1">
                                      <a:latin typeface="Cambria Math" panose="02040503050406030204" pitchFamily="18" charset="0"/>
                                    </a:rPr>
                                  </m:ctrlPr>
                                </m:dPr>
                                <m:e>
                                  <m:f>
                                    <m:fPr>
                                      <m:ctrlPr>
                                        <a:rPr lang="fi-FI" i="1">
                                          <a:latin typeface="Cambria Math" panose="02040503050406030204" pitchFamily="18"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panose="02040503050406030204" pitchFamily="18"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panose="02040503050406030204" pitchFamily="18" charset="0"/>
                            </a:rPr>
                          </m:ctrlPr>
                        </m:fPr>
                        <m:num>
                          <m:sSub>
                            <m:sSubPr>
                              <m:ctrlPr>
                                <a:rPr lang="en-US" i="1">
                                  <a:latin typeface="Cambria Math" panose="02040503050406030204" pitchFamily="18"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panose="02040503050406030204" pitchFamily="18"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panose="02040503050406030204" pitchFamily="18"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panose="02040503050406030204" pitchFamily="18"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panose="02040503050406030204" pitchFamily="18"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panose="02040503050406030204" pitchFamily="18"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panose="02040503050406030204" pitchFamily="18"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panose="02040503050406030204" pitchFamily="18"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panose="02040503050406030204" pitchFamily="18" charset="0"/>
                            </a:rPr>
                          </m:ctrlPr>
                        </m:dPr>
                        <m:e>
                          <m:r>
                            <a:rPr lang="sv-SE" b="0" i="1" smtClean="0">
                              <a:latin typeface="Cambria Math" charset="0"/>
                            </a:rPr>
                            <m:t>𝑎𝑡</m:t>
                          </m:r>
                          <m:r>
                            <a:rPr lang="sv-SE" b="0" i="1" smtClean="0">
                              <a:latin typeface="Cambria Math" charset="0"/>
                            </a:rPr>
                            <m:t> </m:t>
                          </m:r>
                          <m:r>
                            <a:rPr lang="sv-SE" b="0" i="1" smtClean="0">
                              <a:latin typeface="Cambria Math" charset="0"/>
                            </a:rPr>
                            <m:t>𝑙𝑒𝑎𝑠𝑡</m:t>
                          </m:r>
                          <m:r>
                            <a:rPr lang="sv-SE" b="0" i="1" smtClean="0">
                              <a:latin typeface="Cambria Math" charset="0"/>
                            </a:rPr>
                            <m:t> </m:t>
                          </m:r>
                          <m:r>
                            <a:rPr lang="sv-SE" b="0" i="1" smtClean="0">
                              <a:latin typeface="Cambria Math" charset="0"/>
                            </a:rPr>
                            <m:t>𝑜𝑛𝑒</m:t>
                          </m:r>
                          <m:r>
                            <a:rPr lang="sv-SE" b="0" i="1" smtClean="0">
                              <a:latin typeface="Cambria Math" charset="0"/>
                            </a:rPr>
                            <m:t> </m:t>
                          </m:r>
                          <m:r>
                            <a:rPr lang="sv-SE" b="0" i="1" smtClean="0">
                              <a:latin typeface="Cambria Math" charset="0"/>
                            </a:rPr>
                            <m:t>𝑠𝑢𝑟𝑣𝑖𝑣𝑒𝑠</m:t>
                          </m:r>
                          <m:r>
                            <a:rPr lang="sv-SE" b="0" i="1" smtClean="0">
                              <a:latin typeface="Cambria Math" charset="0"/>
                            </a:rPr>
                            <m:t> </m:t>
                          </m:r>
                          <m:r>
                            <a:rPr lang="sv-SE" b="0" i="1" smtClean="0">
                              <a:latin typeface="Cambria Math" charset="0"/>
                            </a:rPr>
                            <m:t>𝑑𝑢𝑟𝑖𝑛𝑔</m:t>
                          </m:r>
                          <m:r>
                            <a:rPr lang="sv-SE" b="0" i="1" smtClean="0">
                              <a:latin typeface="Cambria Math" charset="0"/>
                            </a:rPr>
                            <m:t> </m:t>
                          </m:r>
                          <m:r>
                            <a:rPr lang="sv-SE" b="0" i="1" smtClean="0">
                              <a:latin typeface="Cambria Math" charset="0"/>
                            </a:rPr>
                            <m:t>𝑡𝑖𝑚𝑒</m:t>
                          </m:r>
                          <m:r>
                            <a:rPr lang="sv-SE"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panose="02040503050406030204" pitchFamily="18"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panose="02040503050406030204" pitchFamily="18"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panose="02040503050406030204" pitchFamily="18" charset="0"/>
                                </a:rPr>
                              </m:ctrlPr>
                            </m:sSubPr>
                            <m:e>
                              <m:r>
                                <a:rPr lang="en-GB" i="1">
                                  <a:latin typeface="Cambria Math" charset="0"/>
                                </a:rPr>
                                <m:t>𝑃</m:t>
                              </m:r>
                            </m:e>
                            <m:sub>
                              <m:r>
                                <a:rPr lang="en-GB" i="1">
                                  <a:latin typeface="Cambria Math" charset="0"/>
                                </a:rPr>
                                <m:t>𝑘</m:t>
                              </m:r>
                            </m:sub>
                          </m:sSub>
                          <m:d>
                            <m:dPr>
                              <m:ctrlPr>
                                <a:rPr lang="en-GB" i="1">
                                  <a:latin typeface="Cambria Math" panose="02040503050406030204" pitchFamily="18"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panose="02040503050406030204" pitchFamily="18"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panose="02040503050406030204" pitchFamily="18" charset="0"/>
                                </a:rPr>
                              </m:ctrlPr>
                            </m:sSubPr>
                            <m:e>
                              <m:r>
                                <a:rPr lang="en-GB" i="1">
                                  <a:latin typeface="Cambria Math" charset="0"/>
                                </a:rPr>
                                <m:t>𝑃</m:t>
                              </m:r>
                            </m:e>
                            <m:sub>
                              <m:r>
                                <a:rPr lang="en-GB" i="1">
                                  <a:latin typeface="Cambria Math" charset="0"/>
                                </a:rPr>
                                <m:t>𝑘</m:t>
                              </m:r>
                            </m:sub>
                          </m:sSub>
                          <m:d>
                            <m:dPr>
                              <m:ctrlPr>
                                <a:rPr lang="en-GB" i="1">
                                  <a:latin typeface="Cambria Math" panose="02040503050406030204" pitchFamily="18"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panose="02040503050406030204" pitchFamily="18"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panose="02040503050406030204" pitchFamily="18" charset="0"/>
                                </a:rPr>
                              </m:ctrlPr>
                            </m:sSupPr>
                            <m:e>
                              <m:r>
                                <a:rPr lang="en-GB" i="1">
                                  <a:latin typeface="Cambria Math" charset="0"/>
                                </a:rPr>
                                <m:t>𝑒</m:t>
                              </m:r>
                            </m:e>
                            <m:sup>
                              <m:r>
                                <a:rPr lang="en-GB" i="1">
                                  <a:latin typeface="Cambria Math" charset="0"/>
                                </a:rPr>
                                <m:t>−</m:t>
                              </m:r>
                              <m:d>
                                <m:dPr>
                                  <m:ctrlPr>
                                    <a:rPr lang="en-US" i="1">
                                      <a:latin typeface="Cambria Math" panose="02040503050406030204" pitchFamily="18" charset="0"/>
                                    </a:rPr>
                                  </m:ctrlPr>
                                </m:dPr>
                                <m:e>
                                  <m:f>
                                    <m:fPr>
                                      <m:ctrlPr>
                                        <a:rPr lang="fi-FI" i="1">
                                          <a:latin typeface="Cambria Math" panose="02040503050406030204" pitchFamily="18"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t="-31351"/>
                </a:stretch>
              </a:blipFill>
            </p:spPr>
            <p:txBody>
              <a:bodyPr/>
              <a:lstStyle/>
              <a:p>
                <a:r>
                  <a:rPr lang="en-US">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Reliability by replication - create enough replicas to reach the required reliability</a:t>
            </a:r>
          </a:p>
          <a:p>
            <a:pPr lvl="1">
              <a:buFont typeface="Arial" charset="0"/>
              <a:buChar char="•"/>
            </a:pPr>
            <a:r>
              <a:rPr lang="en-US" dirty="0" smtClean="0"/>
              <a:t>Optimize by choosing the most reliable nodes to place replicas on</a:t>
            </a:r>
          </a:p>
          <a:p>
            <a:pPr lvl="1">
              <a:buFont typeface="Arial" charset="0"/>
              <a:buChar char="•"/>
            </a:pPr>
            <a:r>
              <a:rPr lang="en-US" dirty="0"/>
              <a:t>Detect failures and create new replicas if </a:t>
            </a:r>
            <a:r>
              <a:rPr lang="en-US" dirty="0" smtClean="0"/>
              <a:t>needed</a:t>
            </a:r>
          </a:p>
          <a:p>
            <a:pPr lvl="1">
              <a:buFont typeface="Arial" charset="0"/>
              <a:buChar char="•"/>
            </a:pPr>
            <a:r>
              <a:rPr lang="en-US" dirty="0" smtClean="0"/>
              <a:t>Register system events in order to adapt to changing system behavior, e.g. nodes failure rates or more reliable nodes being available</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application and fault model</a:t>
            </a:r>
          </a:p>
          <a:p>
            <a:pPr marL="457200" indent="-457200">
              <a:buFont typeface="+mj-lt"/>
              <a:buAutoNum type="arabicPeriod"/>
            </a:pPr>
            <a:r>
              <a:rPr lang="en-US" dirty="0" smtClean="0"/>
              <a:t>Reliability definition and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Discussion &amp; 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0.95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t>
                </a:r>
                <a:r>
                  <a:rPr lang="sv-SE" dirty="0" smtClean="0"/>
                  <a:t>[D</a:t>
                </a:r>
                <a:r>
                  <a:rPr lang="sv-SE" dirty="0" smtClean="0"/>
                  <a:t>,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t>
                </a:r>
                <a:r>
                  <a:rPr lang="sv-SE" dirty="0" smtClean="0"/>
                  <a:t>[B</a:t>
                </a:r>
                <a:r>
                  <a:rPr lang="sv-SE" dirty="0" smtClean="0"/>
                  <a:t>]</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a:t>
                </a:r>
                <a:br>
                  <a:rPr lang="sv-SE" b="0" dirty="0" smtClean="0"/>
                </a:br>
                <a:r>
                  <a:rPr lang="sv-SE" b="0" dirty="0" smtClean="0"/>
                  <a:t>	= 0.99925 &gt;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both when </a:t>
            </a:r>
            <a:r>
              <a:rPr lang="en-US" dirty="0" smtClean="0"/>
              <a:t>a failure </a:t>
            </a:r>
            <a:r>
              <a:rPr lang="en-US" dirty="0" smtClean="0"/>
              <a:t>is detected, but also periodically every 5 seconds.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6263"/>
            <a:ext cx="8134627" cy="4429846"/>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275320"/>
            <a:ext cx="7658100" cy="28321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746049"/>
            <a:ext cx="4450416" cy="1645842"/>
          </a:xfrm>
          <a:prstGeom prst="rect">
            <a:avLst/>
          </a:prstGeom>
        </p:spPr>
      </p:pic>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 cont’d</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or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many applications, e.g. stream processing applications, valuable data may be lost in case of a failure</a:t>
            </a:r>
          </a:p>
          <a:p>
            <a:pPr>
              <a:buFont typeface="Arial" charset="0"/>
              <a:buChar char="•"/>
            </a:pPr>
            <a:r>
              <a:rPr lang="en-US" dirty="0" smtClean="0"/>
              <a:t>Service providers should ensure reliability in a seamless way, </a:t>
            </a:r>
          </a:p>
          <a:p>
            <a:pPr lvl="1">
              <a:buFont typeface="Arial" charset="0"/>
              <a:buChar char="•"/>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Recall:</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within a certain time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run the greedy algorithm</a:t>
            </a:r>
          </a:p>
          <a:p>
            <a:pPr marL="0" indent="0">
              <a:buNone/>
            </a:pPr>
            <a:r>
              <a:rPr lang="en-US" dirty="0" smtClean="0"/>
              <a:t>i.e.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a:t>
            </a:r>
            <a:r>
              <a:rPr lang="en-US" dirty="0" smtClean="0"/>
              <a:t>example</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pPr>
            <a:r>
              <a:rPr lang="en-US" dirty="0" smtClean="0"/>
              <a:t>Devise a method for dynamically ensuring a certain reliability level of applications or services running in distributed environments.</a:t>
            </a:r>
          </a:p>
          <a:p>
            <a:pPr>
              <a:lnSpc>
                <a:spcPct val="100000"/>
              </a:lnSpc>
              <a:spcBef>
                <a:spcPts val="0"/>
              </a:spcBef>
              <a:spcAft>
                <a:spcPts val="0"/>
              </a:spcAft>
              <a:buSzTx/>
            </a:pPr>
            <a:endParaRPr lang="en-US" dirty="0"/>
          </a:p>
          <a:p>
            <a:pPr marL="457200" indent="-457200">
              <a:lnSpc>
                <a:spcPct val="100000"/>
              </a:lnSpc>
              <a:spcBef>
                <a:spcPts val="0"/>
              </a:spcBef>
              <a:spcAft>
                <a:spcPts val="0"/>
              </a:spcAft>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before failure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6925"/>
            <a:ext cx="7137400" cy="3581400"/>
          </a:xfrm>
        </p:spPr>
      </p:pic>
    </p:spTree>
    <p:extLst>
      <p:ext uri="{BB962C8B-B14F-4D97-AF65-F5344CB8AC3E}">
        <p14:creationId xmlns:p14="http://schemas.microsoft.com/office/powerpoint/2010/main" val="15944168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after failure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0575"/>
            <a:ext cx="7137400" cy="3594100"/>
          </a:xfrm>
        </p:spPr>
      </p:pic>
    </p:spTree>
    <p:extLst>
      <p:ext uri="{BB962C8B-B14F-4D97-AF65-F5344CB8AC3E}">
        <p14:creationId xmlns:p14="http://schemas.microsoft.com/office/powerpoint/2010/main" val="10622103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Recall</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p>
          <a:p>
            <a:pPr lvl="1">
              <a:buFont typeface="Arial" charset="0"/>
              <a:buChar char="•"/>
            </a:pPr>
            <a:r>
              <a:rPr lang="en-US" dirty="0"/>
              <a:t>T</a:t>
            </a:r>
            <a:r>
              <a:rPr lang="en-US" dirty="0" smtClean="0"/>
              <a:t>he size of the task state</a:t>
            </a:r>
          </a:p>
          <a:p>
            <a:pPr lvl="1">
              <a:buFont typeface="Arial" charset="0"/>
              <a:buChar char="•"/>
            </a:pPr>
            <a:r>
              <a:rPr lang="en-US" dirty="0" smtClean="0"/>
              <a:t>Whether or not the selected node to handle the failure succeeds or die itself, in case a new node is selected</a:t>
            </a:r>
          </a:p>
          <a:p>
            <a:pPr lvl="1">
              <a:buFont typeface="Arial" charset="0"/>
              <a:buChar char="•"/>
            </a:pPr>
            <a:r>
              <a:rPr lang="en-US" dirty="0" smtClean="0"/>
              <a:t>Whether or not the node asked to replicate its replica  succeeds or die, in case a new node is asked</a:t>
            </a:r>
          </a:p>
        </p:txBody>
      </p:sp>
      <mc:AlternateContent xmlns:mc="http://schemas.openxmlformats.org/markup-compatibility/2006" xmlns:a14="http://schemas.microsoft.com/office/drawing/2010/main">
        <mc:Choice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panose="02040503050406030204" pitchFamily="18"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panose="02040503050406030204" pitchFamily="18" charset="0"/>
                            </a:rPr>
                          </m:ctrlPr>
                        </m:dPr>
                        <m:e>
                          <m:r>
                            <a:rPr lang="en-GB" i="1">
                              <a:latin typeface="Cambria Math" charset="0"/>
                            </a:rPr>
                            <m:t>𝑠𝑢𝑟𝑣𝑖𝑣𝑎𝑙</m:t>
                          </m:r>
                        </m:e>
                      </m:d>
                      <m:r>
                        <a:rPr lang="en-GB" i="1">
                          <a:latin typeface="Cambria Math" charset="0"/>
                        </a:rPr>
                        <m:t>=</m:t>
                      </m:r>
                      <m:sSup>
                        <m:sSupPr>
                          <m:ctrlPr>
                            <a:rPr lang="is-IS" i="1">
                              <a:latin typeface="Cambria Math" panose="02040503050406030204" pitchFamily="18" charset="0"/>
                            </a:rPr>
                          </m:ctrlPr>
                        </m:sSupPr>
                        <m:e>
                          <m:r>
                            <a:rPr lang="en-GB" i="1">
                              <a:latin typeface="Cambria Math" charset="0"/>
                            </a:rPr>
                            <m:t>𝑒</m:t>
                          </m:r>
                        </m:e>
                        <m:sup>
                          <m:r>
                            <a:rPr lang="en-GB" i="1">
                              <a:latin typeface="Cambria Math" charset="0"/>
                            </a:rPr>
                            <m:t>−</m:t>
                          </m:r>
                          <m:d>
                            <m:dPr>
                              <m:ctrlPr>
                                <a:rPr lang="en-US" i="1">
                                  <a:latin typeface="Cambria Math" panose="02040503050406030204" pitchFamily="18" charset="0"/>
                                </a:rPr>
                              </m:ctrlPr>
                            </m:dPr>
                            <m:e>
                              <m:f>
                                <m:fPr>
                                  <m:ctrlPr>
                                    <a:rPr lang="fi-FI" i="1">
                                      <a:latin typeface="Cambria Math" panose="02040503050406030204" pitchFamily="18"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09" y="2687781"/>
            <a:ext cx="4184499" cy="3573183"/>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Most previous work aims at maximizing the reliability under various constraints such as</a:t>
            </a:r>
            <a:endParaRPr lang="en-US" dirty="0"/>
          </a:p>
          <a:p>
            <a:pPr lvl="1">
              <a:buFont typeface="Arial" charset="0"/>
              <a:buChar char="•"/>
            </a:pPr>
            <a:r>
              <a:rPr lang="en-US" dirty="0"/>
              <a:t>Meeting </a:t>
            </a:r>
            <a:r>
              <a:rPr lang="en-US" dirty="0" smtClean="0"/>
              <a:t>deadlines, or</a:t>
            </a:r>
          </a:p>
          <a:p>
            <a:pPr lvl="1">
              <a:buFont typeface="Arial" charset="0"/>
              <a:buChar char="•"/>
            </a:pPr>
            <a:r>
              <a:rPr lang="en-US" dirty="0" smtClean="0"/>
              <a:t>Minimizing execution time</a:t>
            </a:r>
          </a:p>
          <a:p>
            <a:pPr>
              <a:buFont typeface="Arial" charset="0"/>
              <a:buChar char="•"/>
            </a:pPr>
            <a:r>
              <a:rPr lang="en-US" dirty="0" smtClean="0"/>
              <a:t>Others focus on the reliability of producing the </a:t>
            </a:r>
            <a:r>
              <a:rPr lang="en-US" i="1" dirty="0" smtClean="0"/>
              <a:t>correct</a:t>
            </a:r>
            <a:r>
              <a:rPr lang="en-US" dirty="0" smtClean="0"/>
              <a:t> result</a:t>
            </a:r>
          </a:p>
          <a:p>
            <a:pPr>
              <a:buFont typeface="Arial" charset="0"/>
              <a:buChar char="•"/>
            </a:pPr>
            <a:r>
              <a:rPr lang="en-US" dirty="0" smtClean="0"/>
              <a:t>Some has maximizing reliability as a primary objective, but do not ensure a certain reliability is met</a:t>
            </a:r>
          </a:p>
          <a:p>
            <a:pPr>
              <a:buFont typeface="Arial" charset="0"/>
              <a:buChar char="•"/>
            </a:pPr>
            <a:r>
              <a:rPr lang="en-US" dirty="0" smtClean="0"/>
              <a:t>Others ensure a certain reliability is met, but do not ensure this reliability is met over time</a:t>
            </a:r>
          </a:p>
          <a:p>
            <a:pPr lvl="1">
              <a:buFont typeface="Arial" charset="0"/>
              <a:buChar char="•"/>
            </a:pPr>
            <a:r>
              <a:rPr lang="en-US" dirty="0" smtClean="0"/>
              <a:t>Some using replication does not start new replicas in case of failure</a:t>
            </a:r>
            <a:endParaRPr lang="en-US" dirty="0"/>
          </a:p>
          <a:p>
            <a:pPr>
              <a:buFont typeface="Arial" charset="0"/>
              <a:buChar char="•"/>
            </a:pPr>
            <a:endParaRPr lang="en-US" dirty="0" smtClean="0"/>
          </a:p>
          <a:p>
            <a:pPr>
              <a:buFont typeface="Arial" charset="0"/>
              <a:buChar char="•"/>
            </a:pP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a:t> The model was implemented and tested using Calvin</a:t>
            </a:r>
          </a:p>
          <a:p>
            <a:pPr>
              <a:buFont typeface="Arial" panose="020B0604020202020204" pitchFamily="34" charset="0"/>
              <a:buChar char="•"/>
            </a:pPr>
            <a:r>
              <a:rPr lang="en-US" dirty="0" smtClean="0"/>
              <a:t>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smtClean="0"/>
              <a:t>Actors,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Implementation - changes made to Calvin</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 Enabled dynamic replication of actors</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lvl="1">
              <a:buFont typeface="Arial" charset="0"/>
              <a:buChar char="•"/>
            </a:pPr>
            <a:r>
              <a:rPr lang="en-US" dirty="0" smtClean="0"/>
              <a:t>Could be used to include other data as well</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lnSpcReduction="1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a:t>
            </a:r>
          </a:p>
          <a:p>
            <a:pPr marL="749808" lvl="1" indent="-457200">
              <a:buFont typeface="+mj-lt"/>
              <a:buAutoNum type="arabicPeriod"/>
            </a:pPr>
            <a:r>
              <a:rPr lang="en-US" dirty="0" smtClean="0"/>
              <a:t>choosing the most reliable nodes, and </a:t>
            </a:r>
          </a:p>
          <a:p>
            <a:pPr marL="749808" lvl="1" indent="-457200">
              <a:buFont typeface="+mj-lt"/>
              <a:buAutoNum type="arabicPeriod"/>
            </a:pPr>
            <a:r>
              <a:rPr lang="en-US" dirty="0" smtClean="0"/>
              <a:t>moving replicas to more reliable nodes as they become available, and deleting unnecessary replicas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Average time </a:t>
            </a:r>
            <a:r>
              <a:rPr lang="en-US" i="1" dirty="0" smtClean="0"/>
              <a:t>t</a:t>
            </a:r>
            <a:r>
              <a:rPr lang="en-US" dirty="0" smtClean="0"/>
              <a:t>: 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nodes,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pic>
        <p:nvPicPr>
          <p:cNvPr id="6"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4660837"/>
            <a:ext cx="5057335" cy="737903"/>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Recall MTBF is based on latest 3 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a:p>
            <a:pPr lvl="1">
              <a:buFont typeface="Arial" charset="0"/>
              <a:buChar char="•"/>
            </a:pPr>
            <a:r>
              <a:rPr lang="en-US" dirty="0" smtClean="0"/>
              <a:t>When a node fails, all tasks running on that node fails as well, and if the node is restarted, the jobs running on it is not.</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p>
          <a:p>
            <a:pPr>
              <a:buFont typeface="Arial" panose="020B0604020202020204" pitchFamily="34" charset="0"/>
              <a:buChar char="•"/>
            </a:pPr>
            <a:r>
              <a:rPr lang="en-US" dirty="0" smtClean="0"/>
              <a:t>The goal was simply to show how easily the scheduling algorithm could be replaced, more specifically, the selection of nodes to place replicas on</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All values such as heartbeat timeout time, default MTBF/replication time, etc. was chosen so that we could run experiments for a couple of minutes and still have a lot of failures</a:t>
            </a:r>
          </a:p>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normAutofit lnSpcReduction="10000"/>
          </a:bodyPr>
          <a:lstStyle/>
          <a:p>
            <a:pPr>
              <a:buFont typeface="Arial" panose="020B0604020202020204" pitchFamily="34" charset="0"/>
              <a:buChar char="•"/>
            </a:pPr>
            <a:r>
              <a:rPr lang="en-US" dirty="0" smtClean="0"/>
              <a:t> Investigate the scalability of our model</a:t>
            </a:r>
          </a:p>
          <a:p>
            <a:pPr lvl="1">
              <a:buFont typeface="Arial" panose="020B0604020202020204" pitchFamily="34" charset="0"/>
              <a:buChar char="•"/>
            </a:pPr>
            <a:r>
              <a:rPr lang="en-US" dirty="0" smtClean="0"/>
              <a:t>Only tested using a cluster of 6 servers</a:t>
            </a:r>
          </a:p>
          <a:p>
            <a:pPr>
              <a:buFont typeface="Arial" panose="020B0604020202020204" pitchFamily="34" charset="0"/>
              <a:buChar char="•"/>
            </a:pPr>
            <a:r>
              <a:rPr lang="en-US" dirty="0" smtClean="0"/>
              <a:t>The reliability model is 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Take current nodes into account – e.g. two nodes in same rack has less reliability than two nodes in different racks</a:t>
            </a:r>
          </a:p>
          <a:p>
            <a:pPr lvl="1">
              <a:buFont typeface="Arial" panose="020B0604020202020204" pitchFamily="34" charset="0"/>
              <a:buChar char="•"/>
            </a:pPr>
            <a:r>
              <a:rPr lang="en-US" dirty="0" smtClean="0"/>
              <a:t>Applying machine learning – since the reliability of running applications is periodically monitored, preventative measures such as moving replicas or creating new replicas before failures happen could be applied</a:t>
            </a:r>
          </a:p>
          <a:p>
            <a:pPr>
              <a:buFont typeface="Arial" panose="020B0604020202020204" pitchFamily="34" charset="0"/>
              <a:buChar char="•"/>
            </a:pPr>
            <a:r>
              <a:rPr lang="en-US" dirty="0" smtClean="0"/>
              <a:t> Adding a consensus algorithm</a:t>
            </a:r>
          </a:p>
          <a:p>
            <a:pPr lvl="1">
              <a:buFont typeface="Arial" panose="020B0604020202020204" pitchFamily="34" charset="0"/>
              <a:buChar char="•"/>
            </a:pPr>
            <a:r>
              <a:rPr lang="en-US" dirty="0" smtClean="0"/>
              <a:t>Detect nodes producing the wrong result</a:t>
            </a:r>
          </a:p>
          <a:p>
            <a:pPr>
              <a:buFont typeface="Arial" panose="020B0604020202020204" pitchFamily="34" charset="0"/>
              <a:buChar char="•"/>
            </a:pPr>
            <a:r>
              <a:rPr lang="en-US" dirty="0" smtClean="0"/>
              <a:t> The scheduling can be extended by</a:t>
            </a:r>
          </a:p>
          <a:p>
            <a:pPr lvl="1">
              <a:buFont typeface="Arial" panose="020B0604020202020204" pitchFamily="34" charset="0"/>
              <a:buChar char="•"/>
            </a:pPr>
            <a:r>
              <a:rPr lang="en-US" dirty="0" smtClean="0"/>
              <a:t>Include nodes´ load and resources in the scheduling</a:t>
            </a:r>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panose="02040503050406030204" pitchFamily="18"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panose="02040503050406030204" pitchFamily="18" charset="0"/>
                            </a:rPr>
                          </m:ctrlPr>
                        </m:fPr>
                        <m:num>
                          <m:r>
                            <a:rPr lang="en-GB" i="1">
                              <a:latin typeface="Cambria Math" charset="0"/>
                            </a:rPr>
                            <m:t>𝜆</m:t>
                          </m:r>
                          <m:r>
                            <a:rPr lang="en-GB" i="1">
                              <a:latin typeface="Cambria Math" charset="0"/>
                            </a:rPr>
                            <m:t>∗</m:t>
                          </m:r>
                          <m:sSup>
                            <m:sSupPr>
                              <m:ctrlPr>
                                <a:rPr lang="is-IS" i="1">
                                  <a:latin typeface="Cambria Math" panose="02040503050406030204" pitchFamily="18"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panose="02040503050406030204" pitchFamily="18"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panose="02040503050406030204" pitchFamily="18"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panose="02040503050406030204" pitchFamily="18" charset="0"/>
                            </a:rPr>
                          </m:ctrlPr>
                        </m:fPr>
                        <m:num>
                          <m:sSup>
                            <m:sSupPr>
                              <m:ctrlPr>
                                <a:rPr lang="is-IS" i="1">
                                  <a:latin typeface="Cambria Math" panose="02040503050406030204" pitchFamily="18" charset="0"/>
                                </a:rPr>
                              </m:ctrlPr>
                            </m:sSupPr>
                            <m:e>
                              <m:d>
                                <m:dPr>
                                  <m:ctrlPr>
                                    <a:rPr lang="en-US" i="1">
                                      <a:latin typeface="Cambria Math" panose="02040503050406030204" pitchFamily="18" charset="0"/>
                                    </a:rPr>
                                  </m:ctrlPr>
                                </m:dPr>
                                <m:e>
                                  <m:f>
                                    <m:fPr>
                                      <m:ctrlPr>
                                        <a:rPr lang="fi-FI" i="1">
                                          <a:latin typeface="Cambria Math" panose="02040503050406030204" pitchFamily="18"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panose="02040503050406030204" pitchFamily="18" charset="0"/>
                                </a:rPr>
                              </m:ctrlPr>
                            </m:sSupPr>
                            <m:e>
                              <m:r>
                                <a:rPr lang="en-GB" i="1">
                                  <a:latin typeface="Cambria Math" charset="0"/>
                                </a:rPr>
                                <m:t>𝑒</m:t>
                              </m:r>
                            </m:e>
                            <m:sup>
                              <m:r>
                                <a:rPr lang="en-GB" i="1">
                                  <a:latin typeface="Cambria Math" charset="0"/>
                                </a:rPr>
                                <m:t>−</m:t>
                              </m:r>
                              <m:d>
                                <m:dPr>
                                  <m:ctrlPr>
                                    <a:rPr lang="en-US" i="1">
                                      <a:latin typeface="Cambria Math" panose="02040503050406030204" pitchFamily="18" charset="0"/>
                                    </a:rPr>
                                  </m:ctrlPr>
                                </m:dPr>
                                <m:e>
                                  <m:f>
                                    <m:fPr>
                                      <m:ctrlPr>
                                        <a:rPr lang="fi-FI" i="1">
                                          <a:latin typeface="Cambria Math" panose="02040503050406030204" pitchFamily="18"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3198</TotalTime>
  <Words>7115</Words>
  <Application>Microsoft Office PowerPoint</Application>
  <PresentationFormat>Bredbild</PresentationFormat>
  <Paragraphs>813</Paragraphs>
  <Slides>89</Slides>
  <Notes>72</Notes>
  <HiddenSlides>0</HiddenSlides>
  <MMClips>0</MMClips>
  <ScaleCrop>false</ScaleCrop>
  <HeadingPairs>
    <vt:vector size="6" baseType="variant">
      <vt:variant>
        <vt:lpstr>Använt teckensnitt</vt:lpstr>
      </vt:variant>
      <vt:variant>
        <vt:i4>5</vt:i4>
      </vt:variant>
      <vt:variant>
        <vt:lpstr>Tema</vt:lpstr>
      </vt:variant>
      <vt:variant>
        <vt:i4>1</vt:i4>
      </vt:variant>
      <vt:variant>
        <vt:lpstr>Bildrubriker</vt:lpstr>
      </vt:variant>
      <vt:variant>
        <vt:i4>89</vt:i4>
      </vt:variant>
    </vt:vector>
  </HeadingPairs>
  <TitlesOfParts>
    <vt:vector size="95" baseType="lpstr">
      <vt:lpstr>Arial</vt:lpstr>
      <vt:lpstr>Calibri</vt:lpstr>
      <vt:lpstr>Calibri Light</vt:lpstr>
      <vt:lpstr>Cambria Math</vt:lpstr>
      <vt:lpstr>Monaco</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 cont’d</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 cont’d</vt:lpstr>
      <vt:lpstr>Optimization example cont’d</vt:lpstr>
      <vt:lpstr>Optimization example cont’d</vt:lpstr>
      <vt:lpstr>Optimization example cont’d</vt:lpstr>
      <vt:lpstr>Optimization example cont’d</vt:lpstr>
      <vt:lpstr>Optimization example cont’d</vt:lpstr>
      <vt:lpstr>Optimization example cont’d</vt:lpstr>
      <vt:lpstr>Detecting node failure</vt:lpstr>
      <vt:lpstr>Detecting node failure - best and worst case</vt:lpstr>
      <vt:lpstr>Handling node failure</vt:lpstr>
      <vt:lpstr>Handling node failure cont’d</vt:lpstr>
      <vt:lpstr>Handling node failure example</vt:lpstr>
      <vt:lpstr>Handling node failure cont’d</vt:lpstr>
      <vt:lpstr>Handling node failure cont’d</vt:lpstr>
      <vt:lpstr>Handling node failure cont’d</vt:lpstr>
      <vt:lpstr>Handling node failure cont’d</vt:lpstr>
      <vt:lpstr>Example – before failure</vt:lpstr>
      <vt:lpstr>Example – after failure</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Implementation - changes made to Calvin</vt:lpstr>
      <vt:lpstr>Experiments</vt:lpstr>
      <vt:lpstr>Experiments setup</vt:lpstr>
      <vt:lpstr>Application used in experiments</vt:lpstr>
      <vt:lpstr>Application used in experiments cont’d.</vt:lpstr>
      <vt:lpstr>Simulating node failure</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 – replication time laptop</vt:lpstr>
      <vt:lpstr>Result – replication time server</vt:lpstr>
      <vt:lpstr>Result</vt:lpstr>
      <vt:lpstr>Considering load in the scheduling</vt:lpstr>
      <vt:lpstr>Considering load in the scheduling, cont’d.</vt:lpstr>
      <vt:lpstr>Considering load in the scheduling, cont’d.</vt:lpstr>
      <vt:lpstr>Considering load in the scheduling, cont’d.</vt:lpstr>
      <vt:lpstr>Discussion</vt:lpstr>
      <vt:lpstr>Replication time</vt:lpstr>
      <vt:lpstr>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JONATAN BROBERG</cp:lastModifiedBy>
  <cp:revision>196</cp:revision>
  <dcterms:created xsi:type="dcterms:W3CDTF">2016-04-26T11:03:39Z</dcterms:created>
  <dcterms:modified xsi:type="dcterms:W3CDTF">2016-05-08T21:22:50Z</dcterms:modified>
</cp:coreProperties>
</file>